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5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</p:sldIdLst>
  <p:sldSz cx="12192000" cy="6858000"/>
  <p:notesSz cx="6858000" cy="9144000"/>
  <p:custDataLst>
    <p:tags r:id="rId36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86483" autoAdjust="0"/>
  </p:normalViewPr>
  <p:slideViewPr>
    <p:cSldViewPr snapToGrid="0" showGuides="1">
      <p:cViewPr varScale="1">
        <p:scale>
          <a:sx n="107" d="100"/>
          <a:sy n="107" d="100"/>
        </p:scale>
        <p:origin x="84" y="13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9A9E8B-8668-4EE9-81CF-39121E276770}" type="datetimeFigureOut">
              <a:rPr lang="zh-CN" altLang="en-US" smtClean="0"/>
              <a:t>2024/3/14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3DABDA-89F0-4727-B28F-05A90B0069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98959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E6A1FCE-8C4B-9E46-3931-6FDBB022E682}"/>
              </a:ext>
            </a:extLst>
          </p:cNvPr>
          <p:cNvGrpSpPr/>
          <p:nvPr/>
        </p:nvGrpSpPr>
        <p:grpSpPr>
          <a:xfrm>
            <a:off x="0" y="456"/>
            <a:ext cx="11448712" cy="6857544"/>
            <a:chOff x="0" y="456"/>
            <a:chExt cx="11448712" cy="6857544"/>
          </a:xfrm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C84BAE83-BF13-AB4F-002A-6139DA524BEA}"/>
                </a:ext>
              </a:extLst>
            </p:cNvPr>
            <p:cNvSpPr/>
            <p:nvPr/>
          </p:nvSpPr>
          <p:spPr>
            <a:xfrm>
              <a:off x="0" y="456"/>
              <a:ext cx="8647296" cy="4557476"/>
            </a:xfrm>
            <a:custGeom>
              <a:avLst/>
              <a:gdLst>
                <a:gd name="connsiteX0" fmla="*/ -449 w 8590600"/>
                <a:gd name="connsiteY0" fmla="*/ -1418 h 4527595"/>
                <a:gd name="connsiteX1" fmla="*/ 8590151 w 8590600"/>
                <a:gd name="connsiteY1" fmla="*/ -1418 h 4527595"/>
                <a:gd name="connsiteX2" fmla="*/ 4679198 w 8590600"/>
                <a:gd name="connsiteY2" fmla="*/ 3909421 h 4527595"/>
                <a:gd name="connsiteX3" fmla="*/ 1701428 w 8590600"/>
                <a:gd name="connsiteY3" fmla="*/ 3909421 h 4527595"/>
                <a:gd name="connsiteX4" fmla="*/ -449 w 8590600"/>
                <a:gd name="connsiteY4" fmla="*/ 2208117 h 4527595"/>
                <a:gd name="connsiteX5" fmla="*/ -449 w 8590600"/>
                <a:gd name="connsiteY5" fmla="*/ -1418 h 4527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590600" h="4527595">
                  <a:moveTo>
                    <a:pt x="-449" y="-1418"/>
                  </a:moveTo>
                  <a:lnTo>
                    <a:pt x="8590151" y="-1418"/>
                  </a:lnTo>
                  <a:lnTo>
                    <a:pt x="4679198" y="3909421"/>
                  </a:lnTo>
                  <a:cubicBezTo>
                    <a:pt x="3856971" y="4731763"/>
                    <a:pt x="2523769" y="4731763"/>
                    <a:pt x="1701428" y="3909421"/>
                  </a:cubicBezTo>
                  <a:lnTo>
                    <a:pt x="-449" y="2208117"/>
                  </a:lnTo>
                  <a:lnTo>
                    <a:pt x="-449" y="-1418"/>
                  </a:lnTo>
                  <a:close/>
                </a:path>
              </a:pathLst>
            </a:custGeom>
            <a:blipFill rotWithShape="0">
              <a:blip r:embed="rId2"/>
              <a:srcRect/>
              <a:stretch>
                <a:fillRect t="-6220" b="-3170"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lvl="0" algn="ctr"/>
              <a:endParaRPr lang="zh-CN" alt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17C22E79-8B73-271D-34ED-AF2FECC732BB}"/>
                </a:ext>
              </a:extLst>
            </p:cNvPr>
            <p:cNvSpPr/>
            <p:nvPr/>
          </p:nvSpPr>
          <p:spPr>
            <a:xfrm>
              <a:off x="0" y="456"/>
              <a:ext cx="8647296" cy="4557476"/>
            </a:xfrm>
            <a:custGeom>
              <a:avLst/>
              <a:gdLst>
                <a:gd name="connsiteX0" fmla="*/ -449 w 8590600"/>
                <a:gd name="connsiteY0" fmla="*/ -1418 h 4527595"/>
                <a:gd name="connsiteX1" fmla="*/ 8590151 w 8590600"/>
                <a:gd name="connsiteY1" fmla="*/ -1418 h 4527595"/>
                <a:gd name="connsiteX2" fmla="*/ 4679198 w 8590600"/>
                <a:gd name="connsiteY2" fmla="*/ 3909421 h 4527595"/>
                <a:gd name="connsiteX3" fmla="*/ 1701428 w 8590600"/>
                <a:gd name="connsiteY3" fmla="*/ 3909421 h 4527595"/>
                <a:gd name="connsiteX4" fmla="*/ -449 w 8590600"/>
                <a:gd name="connsiteY4" fmla="*/ 2208117 h 4527595"/>
                <a:gd name="connsiteX5" fmla="*/ -449 w 8590600"/>
                <a:gd name="connsiteY5" fmla="*/ -1418 h 4527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590600" h="4527595">
                  <a:moveTo>
                    <a:pt x="-449" y="-1418"/>
                  </a:moveTo>
                  <a:lnTo>
                    <a:pt x="8590151" y="-1418"/>
                  </a:lnTo>
                  <a:lnTo>
                    <a:pt x="4679198" y="3909421"/>
                  </a:lnTo>
                  <a:cubicBezTo>
                    <a:pt x="3856971" y="4731763"/>
                    <a:pt x="2523769" y="4731763"/>
                    <a:pt x="1701428" y="3909421"/>
                  </a:cubicBezTo>
                  <a:lnTo>
                    <a:pt x="-449" y="2208117"/>
                  </a:lnTo>
                  <a:lnTo>
                    <a:pt x="-449" y="-141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>
                    <a:alpha val="97000"/>
                  </a:schemeClr>
                </a:gs>
              </a:gsLst>
              <a:lin ang="0" scaled="0"/>
            </a:gra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2B12EF24-A005-31AA-2A9D-0280D869A9FB}"/>
                </a:ext>
              </a:extLst>
            </p:cNvPr>
            <p:cNvSpPr/>
            <p:nvPr/>
          </p:nvSpPr>
          <p:spPr>
            <a:xfrm rot="18900000">
              <a:off x="4844416" y="2430646"/>
              <a:ext cx="1036846" cy="1036846"/>
            </a:xfrm>
            <a:prstGeom prst="roundRect">
              <a:avLst>
                <a:gd name="adj" fmla="val 23003"/>
              </a:avLst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A77B1589-8D07-3013-A45E-F3BD65D076D2}"/>
                </a:ext>
              </a:extLst>
            </p:cNvPr>
            <p:cNvSpPr/>
            <p:nvPr/>
          </p:nvSpPr>
          <p:spPr>
            <a:xfrm rot="18900000">
              <a:off x="844653" y="1221114"/>
              <a:ext cx="824114" cy="824114"/>
            </a:xfrm>
            <a:prstGeom prst="roundRect">
              <a:avLst>
                <a:gd name="adj" fmla="val 23003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3FDB962E-5B39-E4CF-3D1B-0C1E8D3AA401}"/>
                </a:ext>
              </a:extLst>
            </p:cNvPr>
            <p:cNvSpPr/>
            <p:nvPr/>
          </p:nvSpPr>
          <p:spPr>
            <a:xfrm rot="18900000">
              <a:off x="10899572" y="785880"/>
              <a:ext cx="549140" cy="549140"/>
            </a:xfrm>
            <a:prstGeom prst="roundRect">
              <a:avLst>
                <a:gd name="adj" fmla="val 23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4BE7D72A-37C6-A67B-77A8-363C7B83C68A}"/>
                </a:ext>
              </a:extLst>
            </p:cNvPr>
            <p:cNvSpPr/>
            <p:nvPr/>
          </p:nvSpPr>
          <p:spPr>
            <a:xfrm>
              <a:off x="0" y="1899957"/>
              <a:ext cx="1484194" cy="2216201"/>
            </a:xfrm>
            <a:custGeom>
              <a:avLst/>
              <a:gdLst>
                <a:gd name="connsiteX0" fmla="*/ 291783 w 1152151"/>
                <a:gd name="connsiteY0" fmla="*/ -1045 h 1720394"/>
                <a:gd name="connsiteX1" fmla="*/ 509239 w 1152151"/>
                <a:gd name="connsiteY1" fmla="*/ 89061 h 1720394"/>
                <a:gd name="connsiteX2" fmla="*/ 1061689 w 1152151"/>
                <a:gd name="connsiteY2" fmla="*/ 641512 h 1720394"/>
                <a:gd name="connsiteX3" fmla="*/ 1061689 w 1152151"/>
                <a:gd name="connsiteY3" fmla="*/ 1076423 h 1720394"/>
                <a:gd name="connsiteX4" fmla="*/ 509239 w 1152151"/>
                <a:gd name="connsiteY4" fmla="*/ 1628873 h 1720394"/>
                <a:gd name="connsiteX5" fmla="*/ 74413 w 1152151"/>
                <a:gd name="connsiteY5" fmla="*/ 1628969 h 1720394"/>
                <a:gd name="connsiteX6" fmla="*/ 74327 w 1152151"/>
                <a:gd name="connsiteY6" fmla="*/ 1628873 h 1720394"/>
                <a:gd name="connsiteX7" fmla="*/ -444 w 1152151"/>
                <a:gd name="connsiteY7" fmla="*/ 1554102 h 1720394"/>
                <a:gd name="connsiteX8" fmla="*/ -444 w 1152151"/>
                <a:gd name="connsiteY8" fmla="*/ 163452 h 1720394"/>
                <a:gd name="connsiteX9" fmla="*/ 74327 w 1152151"/>
                <a:gd name="connsiteY9" fmla="*/ 88681 h 1720394"/>
                <a:gd name="connsiteX10" fmla="*/ 291783 w 1152151"/>
                <a:gd name="connsiteY10" fmla="*/ -1426 h 1720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52151" h="1720394">
                  <a:moveTo>
                    <a:pt x="291783" y="-1045"/>
                  </a:moveTo>
                  <a:cubicBezTo>
                    <a:pt x="373374" y="-1140"/>
                    <a:pt x="451632" y="31245"/>
                    <a:pt x="509239" y="89061"/>
                  </a:cubicBezTo>
                  <a:lnTo>
                    <a:pt x="1061689" y="641512"/>
                  </a:lnTo>
                  <a:cubicBezTo>
                    <a:pt x="1181714" y="761623"/>
                    <a:pt x="1181714" y="956313"/>
                    <a:pt x="1061689" y="1076423"/>
                  </a:cubicBezTo>
                  <a:lnTo>
                    <a:pt x="509239" y="1628873"/>
                  </a:lnTo>
                  <a:cubicBezTo>
                    <a:pt x="389186" y="1748983"/>
                    <a:pt x="194514" y="1748983"/>
                    <a:pt x="74413" y="1628969"/>
                  </a:cubicBezTo>
                  <a:cubicBezTo>
                    <a:pt x="74385" y="1628969"/>
                    <a:pt x="74356" y="1628873"/>
                    <a:pt x="74327" y="1628873"/>
                  </a:cubicBezTo>
                  <a:lnTo>
                    <a:pt x="-444" y="1554102"/>
                  </a:lnTo>
                  <a:lnTo>
                    <a:pt x="-444" y="163452"/>
                  </a:lnTo>
                  <a:lnTo>
                    <a:pt x="74327" y="88681"/>
                  </a:lnTo>
                  <a:cubicBezTo>
                    <a:pt x="131916" y="30864"/>
                    <a:pt x="210192" y="-1520"/>
                    <a:pt x="291783" y="-142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15AAE18C-1376-A5E4-4D70-D1DF66959E7C}"/>
                </a:ext>
              </a:extLst>
            </p:cNvPr>
            <p:cNvSpPr/>
            <p:nvPr/>
          </p:nvSpPr>
          <p:spPr>
            <a:xfrm>
              <a:off x="5712010" y="5095094"/>
              <a:ext cx="3777123" cy="1762906"/>
            </a:xfrm>
            <a:custGeom>
              <a:avLst/>
              <a:gdLst>
                <a:gd name="connsiteX0" fmla="*/ 1541368 w 3083623"/>
                <a:gd name="connsiteY0" fmla="*/ -1426 h 1439227"/>
                <a:gd name="connsiteX1" fmla="*/ 1934465 w 3083623"/>
                <a:gd name="connsiteY1" fmla="*/ 161356 h 1439227"/>
                <a:gd name="connsiteX2" fmla="*/ 2933256 w 3083623"/>
                <a:gd name="connsiteY2" fmla="*/ 1160148 h 1439227"/>
                <a:gd name="connsiteX3" fmla="*/ 3055366 w 3083623"/>
                <a:gd name="connsiteY3" fmla="*/ 1344076 h 1439227"/>
                <a:gd name="connsiteX4" fmla="*/ 3083180 w 3083623"/>
                <a:gd name="connsiteY4" fmla="*/ 1437802 h 1439227"/>
                <a:gd name="connsiteX5" fmla="*/ -444 w 3083623"/>
                <a:gd name="connsiteY5" fmla="*/ 1437802 h 1439227"/>
                <a:gd name="connsiteX6" fmla="*/ 27369 w 3083623"/>
                <a:gd name="connsiteY6" fmla="*/ 1344076 h 1439227"/>
                <a:gd name="connsiteX7" fmla="*/ 149480 w 3083623"/>
                <a:gd name="connsiteY7" fmla="*/ 1160148 h 1439227"/>
                <a:gd name="connsiteX8" fmla="*/ 1148462 w 3083623"/>
                <a:gd name="connsiteY8" fmla="*/ 161356 h 1439227"/>
                <a:gd name="connsiteX9" fmla="*/ 1541654 w 3083623"/>
                <a:gd name="connsiteY9" fmla="*/ -1426 h 1439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83623" h="1439227">
                  <a:moveTo>
                    <a:pt x="1541368" y="-1426"/>
                  </a:moveTo>
                  <a:cubicBezTo>
                    <a:pt x="1688815" y="-1616"/>
                    <a:pt x="1830261" y="56963"/>
                    <a:pt x="1934465" y="161356"/>
                  </a:cubicBezTo>
                  <a:lnTo>
                    <a:pt x="2933256" y="1160148"/>
                  </a:lnTo>
                  <a:cubicBezTo>
                    <a:pt x="2985930" y="1212630"/>
                    <a:pt x="3027459" y="1275209"/>
                    <a:pt x="3055366" y="1344076"/>
                  </a:cubicBezTo>
                  <a:lnTo>
                    <a:pt x="3083180" y="1437802"/>
                  </a:lnTo>
                  <a:lnTo>
                    <a:pt x="-444" y="1437802"/>
                  </a:lnTo>
                  <a:lnTo>
                    <a:pt x="27369" y="1344076"/>
                  </a:lnTo>
                  <a:cubicBezTo>
                    <a:pt x="55287" y="1275209"/>
                    <a:pt x="96816" y="1212630"/>
                    <a:pt x="149480" y="1160148"/>
                  </a:cubicBezTo>
                  <a:lnTo>
                    <a:pt x="1148462" y="161356"/>
                  </a:lnTo>
                  <a:cubicBezTo>
                    <a:pt x="1252665" y="56963"/>
                    <a:pt x="1394207" y="-1616"/>
                    <a:pt x="1541654" y="-1426"/>
                  </a:cubicBez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2BF34137-523D-6734-0066-75179003827E}"/>
                </a:ext>
              </a:extLst>
            </p:cNvPr>
            <p:cNvSpPr/>
            <p:nvPr/>
          </p:nvSpPr>
          <p:spPr>
            <a:xfrm rot="18900000">
              <a:off x="8473255" y="5450809"/>
              <a:ext cx="1051475" cy="1051475"/>
            </a:xfrm>
            <a:prstGeom prst="roundRect">
              <a:avLst>
                <a:gd name="adj" fmla="val 23003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" name="Title 4"/>
          <p:cNvSpPr>
            <a:spLocks noGrp="1"/>
          </p:cNvSpPr>
          <p:nvPr>
            <p:ph type="ctrTitle" hasCustomPrompt="1"/>
          </p:nvPr>
        </p:nvSpPr>
        <p:spPr>
          <a:xfrm>
            <a:off x="5834744" y="1899957"/>
            <a:ext cx="5684155" cy="1762301"/>
          </a:xfrm>
          <a:prstGeom prst="rect">
            <a:avLst/>
          </a:prstGeom>
        </p:spPr>
        <p:txBody>
          <a:bodyPr wrap="square" anchor="b">
            <a:normAutofit/>
          </a:bodyPr>
          <a:lstStyle>
            <a:lvl1pPr algn="l">
              <a:lnSpc>
                <a:spcPct val="100000"/>
              </a:lnSpc>
              <a:defRPr sz="4400">
                <a:ln w="19050">
                  <a:noFill/>
                </a:ln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sz="quarter" idx="1" hasCustomPrompt="1"/>
          </p:nvPr>
        </p:nvSpPr>
        <p:spPr>
          <a:xfrm>
            <a:off x="5834744" y="3876055"/>
            <a:ext cx="5684155" cy="1081091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vert="horz" wrap="square" lIns="91440" tIns="45720" rIns="91440" bIns="45720" rtlCol="0" anchor="t" anchorCtr="0">
            <a:normAutofit/>
          </a:bodyPr>
          <a:lstStyle>
            <a:lvl1pPr marL="0" indent="0" algn="l">
              <a:lnSpc>
                <a:spcPct val="100000"/>
              </a:lnSpc>
              <a:buNone/>
              <a:defRPr lang="en-US" sz="2400" dirty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9817099" y="5857100"/>
            <a:ext cx="1701801" cy="276999"/>
          </a:xfrm>
          <a:prstGeom prst="rect">
            <a:avLst/>
          </a:prstGeom>
        </p:spPr>
        <p:txBody>
          <a:bodyPr wrap="square" lIns="90000">
            <a:normAutofit/>
          </a:bodyPr>
          <a:lstStyle>
            <a:lvl1pPr marL="0" indent="0" algn="r">
              <a:lnSpc>
                <a:spcPct val="100000"/>
              </a:lnSpc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60399" y="5857101"/>
            <a:ext cx="1701801" cy="276999"/>
          </a:xfrm>
          <a:prstGeom prst="rect">
            <a:avLst/>
          </a:prstGeom>
        </p:spPr>
        <p:txBody>
          <a:bodyPr wrap="none">
            <a:normAutofit/>
          </a:bodyPr>
          <a:lstStyle>
            <a:lvl1pPr marL="0" indent="0" algn="l">
              <a:lnSpc>
                <a:spcPct val="100000"/>
              </a:lnSpc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www.officeplus.cn</a:t>
            </a:r>
          </a:p>
        </p:txBody>
      </p:sp>
    </p:spTree>
    <p:extLst>
      <p:ext uri="{BB962C8B-B14F-4D97-AF65-F5344CB8AC3E}">
        <p14:creationId xmlns:p14="http://schemas.microsoft.com/office/powerpoint/2010/main" val="29772799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ED10539A-C1C4-6938-E08F-ABBF8809B51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827E2AD-3652-ED88-F70A-AB4CB38FE0AE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0">
              <a:blip r:embed="rId2"/>
              <a:srcRect/>
              <a:stretch>
                <a:fillRect l="-360"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lvl="0" algn="ctr"/>
              <a:endParaRPr lang="zh-CN" alt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C21FF61-D406-0CC5-1220-B0D3CCB8BCFE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1">
                <a:lumMod val="20000"/>
                <a:lumOff val="80000"/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660400" y="0"/>
            <a:ext cx="10858500" cy="102870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660400" y="1092200"/>
            <a:ext cx="10858500" cy="50419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/>
            </a:lvl1pPr>
            <a:lvl2pPr marL="742950" indent="-285750">
              <a:buFont typeface="Arial" panose="020B0604020202020204" pitchFamily="34" charset="0"/>
              <a:buChar char="•"/>
              <a:defRPr/>
            </a:lvl2pPr>
            <a:lvl3pPr marL="1200150" indent="-285750">
              <a:buFont typeface="Arial" panose="020B0604020202020204" pitchFamily="34" charset="0"/>
              <a:buChar char="•"/>
              <a:defRPr/>
            </a:lvl3pPr>
            <a:lvl4pPr marL="1657350" indent="-285750">
              <a:buFont typeface="Arial" panose="020B0604020202020204" pitchFamily="34" charset="0"/>
              <a:buChar char="•"/>
              <a:defRPr/>
            </a:lvl4pPr>
            <a:lvl5pPr marL="2114550" indent="-2857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82A54-1ED4-49C6-8154-FC2019FF8FB3}" type="datetime1">
              <a:rPr lang="zh-CN" altLang="en-US" smtClean="0"/>
              <a:t>2024/3/14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f-ZA" altLang="zh-CN"/>
              <a:t>OfficePLUS</a:t>
            </a:r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46031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bg>
      <p:bgPr>
        <a:gradFill>
          <a:gsLst>
            <a:gs pos="0">
              <a:schemeClr val="accent1">
                <a:lumMod val="75000"/>
              </a:schemeClr>
            </a:gs>
            <a:gs pos="100000">
              <a:schemeClr val="accent1">
                <a:alpha val="90000"/>
              </a:schemeClr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7055CB3D-0A38-207B-6E8D-39B71B0D17CB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2551EF1-1798-40CF-9662-42B8B3CB6AA3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0">
              <a:blip r:embed="rId2"/>
              <a:srcRect/>
              <a:stretch>
                <a:fillRect l="-360"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lvl="0" algn="ctr"/>
              <a:endParaRPr lang="zh-CN" alt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4BE4D23-1D3B-F555-3A18-F2B9FABC4E1C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1">
                <a:lumMod val="75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660400" y="1500188"/>
            <a:ext cx="2836561" cy="914400"/>
          </a:xfrm>
          <a:prstGeom prst="rect">
            <a:avLst/>
          </a:prstGeom>
        </p:spPr>
        <p:txBody>
          <a:bodyPr wrap="none" anchor="t">
            <a:normAutofit/>
          </a:bodyPr>
          <a:lstStyle>
            <a:lvl1pPr algn="r">
              <a:lnSpc>
                <a:spcPct val="100000"/>
              </a:lnSpc>
              <a:defRPr sz="2800"/>
            </a:lvl1pPr>
          </a:lstStyle>
          <a:p>
            <a:pPr lvl="0"/>
            <a:r>
              <a:rPr lang="en-US"/>
              <a:t>Agenda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" hasCustomPrompt="1"/>
          </p:nvPr>
        </p:nvSpPr>
        <p:spPr>
          <a:xfrm>
            <a:off x="3745077" y="1500188"/>
            <a:ext cx="7773823" cy="4633913"/>
          </a:xfrm>
          <a:prstGeom prst="rect">
            <a:avLst/>
          </a:prstGeom>
        </p:spPr>
        <p:txBody>
          <a:bodyPr wrap="square">
            <a:normAutofit/>
          </a:bodyPr>
          <a:lstStyle>
            <a:lvl1pPr marL="457200" indent="-457200">
              <a:lnSpc>
                <a:spcPct val="130000"/>
              </a:lnSpc>
              <a:buFont typeface="+mj-lt"/>
              <a:buAutoNum type="arabicPeriod"/>
              <a:defRPr sz="24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7A813-B2FD-42E1-9222-83B574E99074}" type="datetime1">
              <a:rPr lang="zh-CN" altLang="en-US" smtClean="0"/>
              <a:t>2024/3/14</a:t>
            </a:fld>
            <a:endParaRPr lang="en-US" altLang="zh-C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f-ZA" altLang="zh-CN"/>
              <a:t>OfficePLUS</a:t>
            </a: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en-US" altLang="zh-CN" smtClean="0"/>
              <a:pPr/>
              <a:t>‹#›</a:t>
            </a:fld>
            <a:endParaRPr lang="en-US" altLang="zh-CN"/>
          </a:p>
        </p:txBody>
      </p:sp>
      <p:grpSp>
        <p:nvGrpSpPr>
          <p:cNvPr id="11" name="Group 10"/>
          <p:cNvGrpSpPr/>
          <p:nvPr/>
        </p:nvGrpSpPr>
        <p:grpSpPr>
          <a:xfrm>
            <a:off x="2626456" y="1500188"/>
            <a:ext cx="994563" cy="4634686"/>
            <a:chOff x="2626456" y="1500188"/>
            <a:chExt cx="994563" cy="4634686"/>
          </a:xfrm>
        </p:grpSpPr>
        <p:cxnSp>
          <p:nvCxnSpPr>
            <p:cNvPr id="12" name="Straight Connector 11"/>
            <p:cNvCxnSpPr>
              <a:cxnSpLocks/>
            </p:cNvCxnSpPr>
            <p:nvPr/>
          </p:nvCxnSpPr>
          <p:spPr>
            <a:xfrm>
              <a:off x="3621019" y="1500188"/>
              <a:ext cx="0" cy="4633913"/>
            </a:xfrm>
            <a:prstGeom prst="line">
              <a:avLst/>
            </a:prstGeom>
            <a:solidFill>
              <a:srgbClr val="FFCC00"/>
            </a:solidFill>
            <a:ln w="3175" cap="flat" cmpd="sng" algn="ctr">
              <a:solidFill>
                <a:schemeClr val="tx1">
                  <a:alpha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3" name="Freeform: Shape 12"/>
            <p:cNvSpPr>
              <a:spLocks noChangeAspect="1"/>
            </p:cNvSpPr>
            <p:nvPr/>
          </p:nvSpPr>
          <p:spPr bwMode="auto">
            <a:xfrm>
              <a:off x="2626456" y="5219207"/>
              <a:ext cx="870506" cy="915667"/>
            </a:xfrm>
            <a:custGeom>
              <a:avLst/>
              <a:gdLst>
                <a:gd name="T0" fmla="*/ 3353 w 5127"/>
                <a:gd name="T1" fmla="*/ 1728 h 5401"/>
                <a:gd name="T2" fmla="*/ 2183 w 5127"/>
                <a:gd name="T3" fmla="*/ 1608 h 5401"/>
                <a:gd name="T4" fmla="*/ 3353 w 5127"/>
                <a:gd name="T5" fmla="*/ 1488 h 5401"/>
                <a:gd name="T6" fmla="*/ 3103 w 5127"/>
                <a:gd name="T7" fmla="*/ 2231 h 5401"/>
                <a:gd name="T8" fmla="*/ 3103 w 5127"/>
                <a:gd name="T9" fmla="*/ 1991 h 5401"/>
                <a:gd name="T10" fmla="*/ 2432 w 5127"/>
                <a:gd name="T11" fmla="*/ 2111 h 5401"/>
                <a:gd name="T12" fmla="*/ 3103 w 5127"/>
                <a:gd name="T13" fmla="*/ 2231 h 5401"/>
                <a:gd name="T14" fmla="*/ 3353 w 5127"/>
                <a:gd name="T15" fmla="*/ 2648 h 5401"/>
                <a:gd name="T16" fmla="*/ 2183 w 5127"/>
                <a:gd name="T17" fmla="*/ 2768 h 5401"/>
                <a:gd name="T18" fmla="*/ 3353 w 5127"/>
                <a:gd name="T19" fmla="*/ 2888 h 5401"/>
                <a:gd name="T20" fmla="*/ 2552 w 5127"/>
                <a:gd name="T21" fmla="*/ 3151 h 5401"/>
                <a:gd name="T22" fmla="*/ 2552 w 5127"/>
                <a:gd name="T23" fmla="*/ 3391 h 5401"/>
                <a:gd name="T24" fmla="*/ 3223 w 5127"/>
                <a:gd name="T25" fmla="*/ 3271 h 5401"/>
                <a:gd name="T26" fmla="*/ 2552 w 5127"/>
                <a:gd name="T27" fmla="*/ 3151 h 5401"/>
                <a:gd name="T28" fmla="*/ 4448 w 5127"/>
                <a:gd name="T29" fmla="*/ 1442 h 5401"/>
                <a:gd name="T30" fmla="*/ 4688 w 5127"/>
                <a:gd name="T31" fmla="*/ 1442 h 5401"/>
                <a:gd name="T32" fmla="*/ 3988 w 5127"/>
                <a:gd name="T33" fmla="*/ 0 h 5401"/>
                <a:gd name="T34" fmla="*/ 0 w 5127"/>
                <a:gd name="T35" fmla="*/ 604 h 5401"/>
                <a:gd name="T36" fmla="*/ 120 w 5127"/>
                <a:gd name="T37" fmla="*/ 1792 h 5401"/>
                <a:gd name="T38" fmla="*/ 686 w 5127"/>
                <a:gd name="T39" fmla="*/ 1672 h 5401"/>
                <a:gd name="T40" fmla="*/ 240 w 5127"/>
                <a:gd name="T41" fmla="*/ 1552 h 5401"/>
                <a:gd name="T42" fmla="*/ 604 w 5127"/>
                <a:gd name="T43" fmla="*/ 240 h 5401"/>
                <a:gd name="T44" fmla="*/ 968 w 5127"/>
                <a:gd name="T45" fmla="*/ 4179 h 5401"/>
                <a:gd name="T46" fmla="*/ 3904 w 5127"/>
                <a:gd name="T47" fmla="*/ 4879 h 5401"/>
                <a:gd name="T48" fmla="*/ 3904 w 5127"/>
                <a:gd name="T49" fmla="*/ 4639 h 5401"/>
                <a:gd name="T50" fmla="*/ 1208 w 5127"/>
                <a:gd name="T51" fmla="*/ 4179 h 5401"/>
                <a:gd name="T52" fmla="*/ 1086 w 5127"/>
                <a:gd name="T53" fmla="*/ 240 h 5401"/>
                <a:gd name="T54" fmla="*/ 4448 w 5127"/>
                <a:gd name="T55" fmla="*/ 700 h 5401"/>
                <a:gd name="T56" fmla="*/ 4568 w 5127"/>
                <a:gd name="T57" fmla="*/ 2000 h 5401"/>
                <a:gd name="T58" fmla="*/ 4568 w 5127"/>
                <a:gd name="T59" fmla="*/ 2240 h 5401"/>
                <a:gd name="T60" fmla="*/ 4887 w 5127"/>
                <a:gd name="T61" fmla="*/ 2340 h 5401"/>
                <a:gd name="T62" fmla="*/ 5007 w 5127"/>
                <a:gd name="T63" fmla="*/ 3838 h 5401"/>
                <a:gd name="T64" fmla="*/ 5127 w 5127"/>
                <a:gd name="T65" fmla="*/ 2340 h 5401"/>
                <a:gd name="T66" fmla="*/ 4568 w 5127"/>
                <a:gd name="T67" fmla="*/ 5139 h 5401"/>
                <a:gd name="T68" fmla="*/ 4448 w 5127"/>
                <a:gd name="T69" fmla="*/ 5281 h 5401"/>
                <a:gd name="T70" fmla="*/ 4688 w 5127"/>
                <a:gd name="T71" fmla="*/ 5281 h 5401"/>
                <a:gd name="T72" fmla="*/ 4568 w 5127"/>
                <a:gd name="T73" fmla="*/ 5139 h 5401"/>
                <a:gd name="T74" fmla="*/ 4448 w 5127"/>
                <a:gd name="T75" fmla="*/ 2559 h 5401"/>
                <a:gd name="T76" fmla="*/ 4568 w 5127"/>
                <a:gd name="T77" fmla="*/ 4974 h 5401"/>
                <a:gd name="T78" fmla="*/ 4688 w 5127"/>
                <a:gd name="T79" fmla="*/ 2559 h 5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5127" h="5401">
                  <a:moveTo>
                    <a:pt x="3473" y="1608"/>
                  </a:moveTo>
                  <a:cubicBezTo>
                    <a:pt x="3473" y="1674"/>
                    <a:pt x="3419" y="1728"/>
                    <a:pt x="3353" y="1728"/>
                  </a:cubicBezTo>
                  <a:lnTo>
                    <a:pt x="2303" y="1728"/>
                  </a:lnTo>
                  <a:cubicBezTo>
                    <a:pt x="2236" y="1728"/>
                    <a:pt x="2183" y="1674"/>
                    <a:pt x="2183" y="1608"/>
                  </a:cubicBezTo>
                  <a:cubicBezTo>
                    <a:pt x="2183" y="1542"/>
                    <a:pt x="2236" y="1488"/>
                    <a:pt x="2303" y="1488"/>
                  </a:cubicBezTo>
                  <a:lnTo>
                    <a:pt x="3353" y="1488"/>
                  </a:lnTo>
                  <a:cubicBezTo>
                    <a:pt x="3419" y="1488"/>
                    <a:pt x="3473" y="1542"/>
                    <a:pt x="3473" y="1608"/>
                  </a:cubicBezTo>
                  <a:close/>
                  <a:moveTo>
                    <a:pt x="3103" y="2231"/>
                  </a:moveTo>
                  <a:cubicBezTo>
                    <a:pt x="3170" y="2231"/>
                    <a:pt x="3223" y="2178"/>
                    <a:pt x="3223" y="2111"/>
                  </a:cubicBezTo>
                  <a:cubicBezTo>
                    <a:pt x="3223" y="2045"/>
                    <a:pt x="3170" y="1991"/>
                    <a:pt x="3103" y="1991"/>
                  </a:cubicBezTo>
                  <a:lnTo>
                    <a:pt x="2552" y="1991"/>
                  </a:lnTo>
                  <a:cubicBezTo>
                    <a:pt x="2486" y="1991"/>
                    <a:pt x="2432" y="2045"/>
                    <a:pt x="2432" y="2111"/>
                  </a:cubicBezTo>
                  <a:cubicBezTo>
                    <a:pt x="2432" y="2178"/>
                    <a:pt x="2486" y="2231"/>
                    <a:pt x="2552" y="2231"/>
                  </a:cubicBezTo>
                  <a:lnTo>
                    <a:pt x="3103" y="2231"/>
                  </a:lnTo>
                  <a:close/>
                  <a:moveTo>
                    <a:pt x="3473" y="2768"/>
                  </a:moveTo>
                  <a:cubicBezTo>
                    <a:pt x="3473" y="2701"/>
                    <a:pt x="3419" y="2648"/>
                    <a:pt x="3353" y="2648"/>
                  </a:cubicBezTo>
                  <a:lnTo>
                    <a:pt x="2303" y="2648"/>
                  </a:lnTo>
                  <a:cubicBezTo>
                    <a:pt x="2236" y="2648"/>
                    <a:pt x="2183" y="2701"/>
                    <a:pt x="2183" y="2768"/>
                  </a:cubicBezTo>
                  <a:cubicBezTo>
                    <a:pt x="2183" y="2834"/>
                    <a:pt x="2236" y="2888"/>
                    <a:pt x="2303" y="2888"/>
                  </a:cubicBezTo>
                  <a:lnTo>
                    <a:pt x="3353" y="2888"/>
                  </a:lnTo>
                  <a:cubicBezTo>
                    <a:pt x="3419" y="2888"/>
                    <a:pt x="3473" y="2834"/>
                    <a:pt x="3473" y="2768"/>
                  </a:cubicBezTo>
                  <a:close/>
                  <a:moveTo>
                    <a:pt x="2552" y="3151"/>
                  </a:moveTo>
                  <a:cubicBezTo>
                    <a:pt x="2486" y="3151"/>
                    <a:pt x="2432" y="3205"/>
                    <a:pt x="2432" y="3271"/>
                  </a:cubicBezTo>
                  <a:cubicBezTo>
                    <a:pt x="2432" y="3338"/>
                    <a:pt x="2486" y="3391"/>
                    <a:pt x="2552" y="3391"/>
                  </a:cubicBezTo>
                  <a:lnTo>
                    <a:pt x="3103" y="3391"/>
                  </a:lnTo>
                  <a:cubicBezTo>
                    <a:pt x="3170" y="3391"/>
                    <a:pt x="3223" y="3338"/>
                    <a:pt x="3223" y="3271"/>
                  </a:cubicBezTo>
                  <a:cubicBezTo>
                    <a:pt x="3223" y="3205"/>
                    <a:pt x="3170" y="3151"/>
                    <a:pt x="3103" y="3151"/>
                  </a:cubicBezTo>
                  <a:lnTo>
                    <a:pt x="2552" y="3151"/>
                  </a:lnTo>
                  <a:close/>
                  <a:moveTo>
                    <a:pt x="4448" y="700"/>
                  </a:moveTo>
                  <a:lnTo>
                    <a:pt x="4448" y="1442"/>
                  </a:lnTo>
                  <a:cubicBezTo>
                    <a:pt x="4448" y="1509"/>
                    <a:pt x="4501" y="1562"/>
                    <a:pt x="4568" y="1562"/>
                  </a:cubicBezTo>
                  <a:cubicBezTo>
                    <a:pt x="4634" y="1562"/>
                    <a:pt x="4688" y="1509"/>
                    <a:pt x="4688" y="1442"/>
                  </a:cubicBezTo>
                  <a:lnTo>
                    <a:pt x="4688" y="700"/>
                  </a:lnTo>
                  <a:cubicBezTo>
                    <a:pt x="4688" y="314"/>
                    <a:pt x="4374" y="0"/>
                    <a:pt x="3988" y="0"/>
                  </a:cubicBezTo>
                  <a:lnTo>
                    <a:pt x="604" y="0"/>
                  </a:lnTo>
                  <a:cubicBezTo>
                    <a:pt x="271" y="0"/>
                    <a:pt x="0" y="271"/>
                    <a:pt x="0" y="604"/>
                  </a:cubicBezTo>
                  <a:lnTo>
                    <a:pt x="0" y="1672"/>
                  </a:lnTo>
                  <a:cubicBezTo>
                    <a:pt x="0" y="1738"/>
                    <a:pt x="53" y="1792"/>
                    <a:pt x="120" y="1792"/>
                  </a:cubicBezTo>
                  <a:lnTo>
                    <a:pt x="566" y="1792"/>
                  </a:lnTo>
                  <a:cubicBezTo>
                    <a:pt x="632" y="1792"/>
                    <a:pt x="686" y="1738"/>
                    <a:pt x="686" y="1672"/>
                  </a:cubicBezTo>
                  <a:cubicBezTo>
                    <a:pt x="686" y="1606"/>
                    <a:pt x="632" y="1552"/>
                    <a:pt x="566" y="1552"/>
                  </a:cubicBezTo>
                  <a:lnTo>
                    <a:pt x="240" y="1552"/>
                  </a:lnTo>
                  <a:lnTo>
                    <a:pt x="240" y="604"/>
                  </a:lnTo>
                  <a:cubicBezTo>
                    <a:pt x="240" y="403"/>
                    <a:pt x="403" y="240"/>
                    <a:pt x="604" y="240"/>
                  </a:cubicBezTo>
                  <a:cubicBezTo>
                    <a:pt x="805" y="240"/>
                    <a:pt x="968" y="403"/>
                    <a:pt x="968" y="604"/>
                  </a:cubicBezTo>
                  <a:lnTo>
                    <a:pt x="968" y="4179"/>
                  </a:lnTo>
                  <a:cubicBezTo>
                    <a:pt x="968" y="4565"/>
                    <a:pt x="1282" y="4879"/>
                    <a:pt x="1668" y="4879"/>
                  </a:cubicBezTo>
                  <a:lnTo>
                    <a:pt x="3904" y="4879"/>
                  </a:lnTo>
                  <a:cubicBezTo>
                    <a:pt x="3970" y="4879"/>
                    <a:pt x="4024" y="4825"/>
                    <a:pt x="4024" y="4759"/>
                  </a:cubicBezTo>
                  <a:cubicBezTo>
                    <a:pt x="4024" y="4693"/>
                    <a:pt x="3970" y="4639"/>
                    <a:pt x="3904" y="4639"/>
                  </a:cubicBezTo>
                  <a:lnTo>
                    <a:pt x="1668" y="4639"/>
                  </a:lnTo>
                  <a:cubicBezTo>
                    <a:pt x="1415" y="4639"/>
                    <a:pt x="1208" y="4433"/>
                    <a:pt x="1208" y="4179"/>
                  </a:cubicBezTo>
                  <a:lnTo>
                    <a:pt x="1208" y="604"/>
                  </a:lnTo>
                  <a:cubicBezTo>
                    <a:pt x="1208" y="468"/>
                    <a:pt x="1163" y="341"/>
                    <a:pt x="1086" y="240"/>
                  </a:cubicBezTo>
                  <a:lnTo>
                    <a:pt x="3988" y="240"/>
                  </a:lnTo>
                  <a:cubicBezTo>
                    <a:pt x="4241" y="240"/>
                    <a:pt x="4448" y="446"/>
                    <a:pt x="4448" y="700"/>
                  </a:cubicBezTo>
                  <a:close/>
                  <a:moveTo>
                    <a:pt x="4787" y="2000"/>
                  </a:moveTo>
                  <a:lnTo>
                    <a:pt x="4568" y="2000"/>
                  </a:lnTo>
                  <a:cubicBezTo>
                    <a:pt x="4501" y="2000"/>
                    <a:pt x="4448" y="2054"/>
                    <a:pt x="4448" y="2120"/>
                  </a:cubicBezTo>
                  <a:cubicBezTo>
                    <a:pt x="4448" y="2187"/>
                    <a:pt x="4501" y="2240"/>
                    <a:pt x="4568" y="2240"/>
                  </a:cubicBezTo>
                  <a:lnTo>
                    <a:pt x="4787" y="2240"/>
                  </a:lnTo>
                  <a:cubicBezTo>
                    <a:pt x="4842" y="2240"/>
                    <a:pt x="4887" y="2285"/>
                    <a:pt x="4887" y="2340"/>
                  </a:cubicBezTo>
                  <a:lnTo>
                    <a:pt x="4887" y="3718"/>
                  </a:lnTo>
                  <a:cubicBezTo>
                    <a:pt x="4887" y="3785"/>
                    <a:pt x="4941" y="3838"/>
                    <a:pt x="5007" y="3838"/>
                  </a:cubicBezTo>
                  <a:cubicBezTo>
                    <a:pt x="5073" y="3838"/>
                    <a:pt x="5127" y="3785"/>
                    <a:pt x="5127" y="3718"/>
                  </a:cubicBezTo>
                  <a:lnTo>
                    <a:pt x="5127" y="2340"/>
                  </a:lnTo>
                  <a:cubicBezTo>
                    <a:pt x="5127" y="2153"/>
                    <a:pt x="4975" y="2000"/>
                    <a:pt x="4787" y="2000"/>
                  </a:cubicBezTo>
                  <a:close/>
                  <a:moveTo>
                    <a:pt x="4568" y="5139"/>
                  </a:moveTo>
                  <a:cubicBezTo>
                    <a:pt x="4501" y="5139"/>
                    <a:pt x="4448" y="5193"/>
                    <a:pt x="4448" y="5259"/>
                  </a:cubicBezTo>
                  <a:lnTo>
                    <a:pt x="4448" y="5281"/>
                  </a:lnTo>
                  <a:cubicBezTo>
                    <a:pt x="4448" y="5347"/>
                    <a:pt x="4501" y="5401"/>
                    <a:pt x="4568" y="5401"/>
                  </a:cubicBezTo>
                  <a:cubicBezTo>
                    <a:pt x="4634" y="5401"/>
                    <a:pt x="4688" y="5347"/>
                    <a:pt x="4688" y="5281"/>
                  </a:cubicBezTo>
                  <a:lnTo>
                    <a:pt x="4688" y="5259"/>
                  </a:lnTo>
                  <a:cubicBezTo>
                    <a:pt x="4688" y="5193"/>
                    <a:pt x="4634" y="5139"/>
                    <a:pt x="4568" y="5139"/>
                  </a:cubicBezTo>
                  <a:close/>
                  <a:moveTo>
                    <a:pt x="4568" y="2439"/>
                  </a:moveTo>
                  <a:cubicBezTo>
                    <a:pt x="4501" y="2439"/>
                    <a:pt x="4448" y="2492"/>
                    <a:pt x="4448" y="2559"/>
                  </a:cubicBezTo>
                  <a:lnTo>
                    <a:pt x="4448" y="4854"/>
                  </a:lnTo>
                  <a:cubicBezTo>
                    <a:pt x="4448" y="4920"/>
                    <a:pt x="4501" y="4974"/>
                    <a:pt x="4568" y="4974"/>
                  </a:cubicBezTo>
                  <a:cubicBezTo>
                    <a:pt x="4634" y="4974"/>
                    <a:pt x="4688" y="4920"/>
                    <a:pt x="4688" y="4854"/>
                  </a:cubicBezTo>
                  <a:lnTo>
                    <a:pt x="4688" y="2559"/>
                  </a:lnTo>
                  <a:cubicBezTo>
                    <a:pt x="4688" y="2492"/>
                    <a:pt x="4634" y="2439"/>
                    <a:pt x="4568" y="2439"/>
                  </a:cubicBez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>
              <a:noFill/>
            </a:ln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221907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141357D-E2C1-EAD1-E4BC-2B75B5281B5E}"/>
              </a:ext>
            </a:extLst>
          </p:cNvPr>
          <p:cNvGrpSpPr/>
          <p:nvPr/>
        </p:nvGrpSpPr>
        <p:grpSpPr>
          <a:xfrm flipH="1">
            <a:off x="692240" y="456"/>
            <a:ext cx="11499760" cy="6857544"/>
            <a:chOff x="0" y="456"/>
            <a:chExt cx="12856976" cy="7666879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53EA96B0-C25B-C52B-FEFA-B8CFC0192784}"/>
                </a:ext>
              </a:extLst>
            </p:cNvPr>
            <p:cNvSpPr/>
            <p:nvPr/>
          </p:nvSpPr>
          <p:spPr>
            <a:xfrm>
              <a:off x="0" y="456"/>
              <a:ext cx="8647296" cy="4557476"/>
            </a:xfrm>
            <a:custGeom>
              <a:avLst/>
              <a:gdLst>
                <a:gd name="connsiteX0" fmla="*/ -449 w 8590600"/>
                <a:gd name="connsiteY0" fmla="*/ -1418 h 4527595"/>
                <a:gd name="connsiteX1" fmla="*/ 8590151 w 8590600"/>
                <a:gd name="connsiteY1" fmla="*/ -1418 h 4527595"/>
                <a:gd name="connsiteX2" fmla="*/ 4679198 w 8590600"/>
                <a:gd name="connsiteY2" fmla="*/ 3909421 h 4527595"/>
                <a:gd name="connsiteX3" fmla="*/ 1701428 w 8590600"/>
                <a:gd name="connsiteY3" fmla="*/ 3909421 h 4527595"/>
                <a:gd name="connsiteX4" fmla="*/ -449 w 8590600"/>
                <a:gd name="connsiteY4" fmla="*/ 2208117 h 4527595"/>
                <a:gd name="connsiteX5" fmla="*/ -449 w 8590600"/>
                <a:gd name="connsiteY5" fmla="*/ -1418 h 4527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590600" h="4527595">
                  <a:moveTo>
                    <a:pt x="-449" y="-1418"/>
                  </a:moveTo>
                  <a:lnTo>
                    <a:pt x="8590151" y="-1418"/>
                  </a:lnTo>
                  <a:lnTo>
                    <a:pt x="4679198" y="3909421"/>
                  </a:lnTo>
                  <a:cubicBezTo>
                    <a:pt x="3856971" y="4731763"/>
                    <a:pt x="2523769" y="4731763"/>
                    <a:pt x="1701428" y="3909421"/>
                  </a:cubicBezTo>
                  <a:lnTo>
                    <a:pt x="-449" y="2208117"/>
                  </a:lnTo>
                  <a:lnTo>
                    <a:pt x="-449" y="-1418"/>
                  </a:lnTo>
                  <a:close/>
                </a:path>
              </a:pathLst>
            </a:custGeom>
            <a:blipFill rotWithShape="0">
              <a:blip r:embed="rId2"/>
              <a:srcRect/>
              <a:stretch>
                <a:fillRect t="-7680" b="-4550"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lvl="0" algn="ctr"/>
              <a:endParaRPr lang="zh-CN" alt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167226DA-7980-C80F-8068-F9C7FD155D86}"/>
                </a:ext>
              </a:extLst>
            </p:cNvPr>
            <p:cNvSpPr/>
            <p:nvPr/>
          </p:nvSpPr>
          <p:spPr>
            <a:xfrm>
              <a:off x="0" y="456"/>
              <a:ext cx="8647296" cy="4557476"/>
            </a:xfrm>
            <a:custGeom>
              <a:avLst/>
              <a:gdLst>
                <a:gd name="connsiteX0" fmla="*/ -449 w 8590600"/>
                <a:gd name="connsiteY0" fmla="*/ -1418 h 4527595"/>
                <a:gd name="connsiteX1" fmla="*/ 8590151 w 8590600"/>
                <a:gd name="connsiteY1" fmla="*/ -1418 h 4527595"/>
                <a:gd name="connsiteX2" fmla="*/ 4679198 w 8590600"/>
                <a:gd name="connsiteY2" fmla="*/ 3909421 h 4527595"/>
                <a:gd name="connsiteX3" fmla="*/ 1701428 w 8590600"/>
                <a:gd name="connsiteY3" fmla="*/ 3909421 h 4527595"/>
                <a:gd name="connsiteX4" fmla="*/ -449 w 8590600"/>
                <a:gd name="connsiteY4" fmla="*/ 2208117 h 4527595"/>
                <a:gd name="connsiteX5" fmla="*/ -449 w 8590600"/>
                <a:gd name="connsiteY5" fmla="*/ -1418 h 4527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590600" h="4527595">
                  <a:moveTo>
                    <a:pt x="-449" y="-1418"/>
                  </a:moveTo>
                  <a:lnTo>
                    <a:pt x="8590151" y="-1418"/>
                  </a:lnTo>
                  <a:lnTo>
                    <a:pt x="4679198" y="3909421"/>
                  </a:lnTo>
                  <a:cubicBezTo>
                    <a:pt x="3856971" y="4731763"/>
                    <a:pt x="2523769" y="4731763"/>
                    <a:pt x="1701428" y="3909421"/>
                  </a:cubicBezTo>
                  <a:lnTo>
                    <a:pt x="-449" y="2208117"/>
                  </a:lnTo>
                  <a:lnTo>
                    <a:pt x="-449" y="-141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>
                    <a:alpha val="97000"/>
                  </a:schemeClr>
                </a:gs>
              </a:gsLst>
              <a:lin ang="0" scaled="0"/>
            </a:gra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B91DA3B9-C2D6-C2F8-1586-C45CB96B8E74}"/>
                </a:ext>
              </a:extLst>
            </p:cNvPr>
            <p:cNvSpPr/>
            <p:nvPr/>
          </p:nvSpPr>
          <p:spPr>
            <a:xfrm rot="18900000">
              <a:off x="4844416" y="2430646"/>
              <a:ext cx="1036846" cy="1036846"/>
            </a:xfrm>
            <a:prstGeom prst="roundRect">
              <a:avLst>
                <a:gd name="adj" fmla="val 23003"/>
              </a:avLst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8DB2BDDD-1368-DABC-ECC4-1B7C6DE069D2}"/>
                </a:ext>
              </a:extLst>
            </p:cNvPr>
            <p:cNvSpPr/>
            <p:nvPr/>
          </p:nvSpPr>
          <p:spPr>
            <a:xfrm rot="18900000">
              <a:off x="844653" y="1221114"/>
              <a:ext cx="824114" cy="824114"/>
            </a:xfrm>
            <a:prstGeom prst="roundRect">
              <a:avLst>
                <a:gd name="adj" fmla="val 23003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E8E13BD2-17CC-D711-28EC-092C7FF4B54C}"/>
                </a:ext>
              </a:extLst>
            </p:cNvPr>
            <p:cNvSpPr/>
            <p:nvPr/>
          </p:nvSpPr>
          <p:spPr>
            <a:xfrm>
              <a:off x="0" y="1899957"/>
              <a:ext cx="1484194" cy="2216201"/>
            </a:xfrm>
            <a:custGeom>
              <a:avLst/>
              <a:gdLst>
                <a:gd name="connsiteX0" fmla="*/ 291783 w 1152151"/>
                <a:gd name="connsiteY0" fmla="*/ -1045 h 1720394"/>
                <a:gd name="connsiteX1" fmla="*/ 509239 w 1152151"/>
                <a:gd name="connsiteY1" fmla="*/ 89061 h 1720394"/>
                <a:gd name="connsiteX2" fmla="*/ 1061689 w 1152151"/>
                <a:gd name="connsiteY2" fmla="*/ 641512 h 1720394"/>
                <a:gd name="connsiteX3" fmla="*/ 1061689 w 1152151"/>
                <a:gd name="connsiteY3" fmla="*/ 1076423 h 1720394"/>
                <a:gd name="connsiteX4" fmla="*/ 509239 w 1152151"/>
                <a:gd name="connsiteY4" fmla="*/ 1628873 h 1720394"/>
                <a:gd name="connsiteX5" fmla="*/ 74413 w 1152151"/>
                <a:gd name="connsiteY5" fmla="*/ 1628969 h 1720394"/>
                <a:gd name="connsiteX6" fmla="*/ 74327 w 1152151"/>
                <a:gd name="connsiteY6" fmla="*/ 1628873 h 1720394"/>
                <a:gd name="connsiteX7" fmla="*/ -444 w 1152151"/>
                <a:gd name="connsiteY7" fmla="*/ 1554102 h 1720394"/>
                <a:gd name="connsiteX8" fmla="*/ -444 w 1152151"/>
                <a:gd name="connsiteY8" fmla="*/ 163452 h 1720394"/>
                <a:gd name="connsiteX9" fmla="*/ 74327 w 1152151"/>
                <a:gd name="connsiteY9" fmla="*/ 88681 h 1720394"/>
                <a:gd name="connsiteX10" fmla="*/ 291783 w 1152151"/>
                <a:gd name="connsiteY10" fmla="*/ -1426 h 1720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52151" h="1720394">
                  <a:moveTo>
                    <a:pt x="291783" y="-1045"/>
                  </a:moveTo>
                  <a:cubicBezTo>
                    <a:pt x="373374" y="-1140"/>
                    <a:pt x="451632" y="31245"/>
                    <a:pt x="509239" y="89061"/>
                  </a:cubicBezTo>
                  <a:lnTo>
                    <a:pt x="1061689" y="641512"/>
                  </a:lnTo>
                  <a:cubicBezTo>
                    <a:pt x="1181714" y="761623"/>
                    <a:pt x="1181714" y="956313"/>
                    <a:pt x="1061689" y="1076423"/>
                  </a:cubicBezTo>
                  <a:lnTo>
                    <a:pt x="509239" y="1628873"/>
                  </a:lnTo>
                  <a:cubicBezTo>
                    <a:pt x="389186" y="1748983"/>
                    <a:pt x="194514" y="1748983"/>
                    <a:pt x="74413" y="1628969"/>
                  </a:cubicBezTo>
                  <a:cubicBezTo>
                    <a:pt x="74385" y="1628969"/>
                    <a:pt x="74356" y="1628873"/>
                    <a:pt x="74327" y="1628873"/>
                  </a:cubicBezTo>
                  <a:lnTo>
                    <a:pt x="-444" y="1554102"/>
                  </a:lnTo>
                  <a:lnTo>
                    <a:pt x="-444" y="163452"/>
                  </a:lnTo>
                  <a:lnTo>
                    <a:pt x="74327" y="88681"/>
                  </a:lnTo>
                  <a:cubicBezTo>
                    <a:pt x="131916" y="30864"/>
                    <a:pt x="210192" y="-1520"/>
                    <a:pt x="291783" y="-142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A8C0BD6-D267-5F4A-87D6-1EBC9FA337E4}"/>
                </a:ext>
              </a:extLst>
            </p:cNvPr>
            <p:cNvSpPr/>
            <p:nvPr/>
          </p:nvSpPr>
          <p:spPr>
            <a:xfrm>
              <a:off x="9079853" y="5904429"/>
              <a:ext cx="3777123" cy="1762906"/>
            </a:xfrm>
            <a:custGeom>
              <a:avLst/>
              <a:gdLst>
                <a:gd name="connsiteX0" fmla="*/ 1541368 w 3083623"/>
                <a:gd name="connsiteY0" fmla="*/ -1426 h 1439227"/>
                <a:gd name="connsiteX1" fmla="*/ 1934465 w 3083623"/>
                <a:gd name="connsiteY1" fmla="*/ 161356 h 1439227"/>
                <a:gd name="connsiteX2" fmla="*/ 2933256 w 3083623"/>
                <a:gd name="connsiteY2" fmla="*/ 1160148 h 1439227"/>
                <a:gd name="connsiteX3" fmla="*/ 3055366 w 3083623"/>
                <a:gd name="connsiteY3" fmla="*/ 1344076 h 1439227"/>
                <a:gd name="connsiteX4" fmla="*/ 3083180 w 3083623"/>
                <a:gd name="connsiteY4" fmla="*/ 1437802 h 1439227"/>
                <a:gd name="connsiteX5" fmla="*/ -444 w 3083623"/>
                <a:gd name="connsiteY5" fmla="*/ 1437802 h 1439227"/>
                <a:gd name="connsiteX6" fmla="*/ 27369 w 3083623"/>
                <a:gd name="connsiteY6" fmla="*/ 1344076 h 1439227"/>
                <a:gd name="connsiteX7" fmla="*/ 149480 w 3083623"/>
                <a:gd name="connsiteY7" fmla="*/ 1160148 h 1439227"/>
                <a:gd name="connsiteX8" fmla="*/ 1148462 w 3083623"/>
                <a:gd name="connsiteY8" fmla="*/ 161356 h 1439227"/>
                <a:gd name="connsiteX9" fmla="*/ 1541654 w 3083623"/>
                <a:gd name="connsiteY9" fmla="*/ -1426 h 1439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83623" h="1439227">
                  <a:moveTo>
                    <a:pt x="1541368" y="-1426"/>
                  </a:moveTo>
                  <a:cubicBezTo>
                    <a:pt x="1688815" y="-1616"/>
                    <a:pt x="1830261" y="56963"/>
                    <a:pt x="1934465" y="161356"/>
                  </a:cubicBezTo>
                  <a:lnTo>
                    <a:pt x="2933256" y="1160148"/>
                  </a:lnTo>
                  <a:cubicBezTo>
                    <a:pt x="2985930" y="1212630"/>
                    <a:pt x="3027459" y="1275209"/>
                    <a:pt x="3055366" y="1344076"/>
                  </a:cubicBezTo>
                  <a:lnTo>
                    <a:pt x="3083180" y="1437802"/>
                  </a:lnTo>
                  <a:lnTo>
                    <a:pt x="-444" y="1437802"/>
                  </a:lnTo>
                  <a:lnTo>
                    <a:pt x="27369" y="1344076"/>
                  </a:lnTo>
                  <a:cubicBezTo>
                    <a:pt x="55287" y="1275209"/>
                    <a:pt x="96816" y="1212630"/>
                    <a:pt x="149480" y="1160148"/>
                  </a:cubicBezTo>
                  <a:lnTo>
                    <a:pt x="1148462" y="161356"/>
                  </a:lnTo>
                  <a:cubicBezTo>
                    <a:pt x="1252665" y="56963"/>
                    <a:pt x="1394207" y="-1616"/>
                    <a:pt x="1541654" y="-1426"/>
                  </a:cubicBez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E90E36C0-5812-EC8D-4E1D-40A2F8902B13}"/>
                </a:ext>
              </a:extLst>
            </p:cNvPr>
            <p:cNvSpPr/>
            <p:nvPr/>
          </p:nvSpPr>
          <p:spPr>
            <a:xfrm rot="18900000">
              <a:off x="11391910" y="5725888"/>
              <a:ext cx="1051476" cy="1051475"/>
            </a:xfrm>
            <a:prstGeom prst="roundRect">
              <a:avLst>
                <a:gd name="adj" fmla="val 23003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660400" y="2762340"/>
            <a:ext cx="6685643" cy="584775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lnSpc>
                <a:spcPct val="100000"/>
              </a:lnSpc>
              <a:defRPr sz="3200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" hasCustomPrompt="1"/>
          </p:nvPr>
        </p:nvSpPr>
        <p:spPr>
          <a:xfrm>
            <a:off x="660400" y="3358969"/>
            <a:ext cx="6685643" cy="1104991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Font typeface="+mj-lt"/>
              <a:buNone/>
              <a:defRPr sz="24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7A813-B2FD-42E1-9222-83B574E99074}" type="datetime1">
              <a:rPr lang="zh-CN" altLang="en-US" smtClean="0"/>
              <a:t>2024/3/14</a:t>
            </a:fld>
            <a:endParaRPr lang="en-US" altLang="zh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f-ZA" altLang="zh-CN" dirty="0"/>
              <a:t>OfficePLUS</a:t>
            </a:r>
            <a:endParaRPr lang="zh-CN" alt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579341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>
          <a:xfrm>
            <a:off x="660399" y="0"/>
            <a:ext cx="10858500" cy="1028700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>
              <a:lnSpc>
                <a:spcPct val="100000"/>
              </a:lnSpc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643B38-FCD2-4D0A-90BC-740ACC77290F}" type="datetime1">
              <a:rPr lang="zh-CN" altLang="en-US" smtClean="0"/>
              <a:t>2024/3/14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f-ZA" altLang="zh-CN"/>
              <a:t>OfficePLUS</a:t>
            </a:r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82527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3D36A-0885-4071-9EF1-0FE4286E17CF}" type="datetime1">
              <a:rPr lang="zh-CN" altLang="en-US" smtClean="0"/>
              <a:t>2024/3/14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OfficePLUS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B1146-E542-4D4E-B8E9-6919A11DDD4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3794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C5E8C757-35F9-F1D7-98CA-345BF0AFD083}"/>
              </a:ext>
            </a:extLst>
          </p:cNvPr>
          <p:cNvGrpSpPr/>
          <p:nvPr/>
        </p:nvGrpSpPr>
        <p:grpSpPr>
          <a:xfrm>
            <a:off x="0" y="456"/>
            <a:ext cx="8647296" cy="4557476"/>
            <a:chOff x="0" y="456"/>
            <a:chExt cx="8647296" cy="4557476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F525BEEE-61A5-64F0-F7D8-4FF4DC151C81}"/>
                </a:ext>
              </a:extLst>
            </p:cNvPr>
            <p:cNvSpPr/>
            <p:nvPr/>
          </p:nvSpPr>
          <p:spPr>
            <a:xfrm>
              <a:off x="0" y="456"/>
              <a:ext cx="8647296" cy="4557476"/>
            </a:xfrm>
            <a:custGeom>
              <a:avLst/>
              <a:gdLst>
                <a:gd name="connsiteX0" fmla="*/ -449 w 8590600"/>
                <a:gd name="connsiteY0" fmla="*/ -1418 h 4527595"/>
                <a:gd name="connsiteX1" fmla="*/ 8590151 w 8590600"/>
                <a:gd name="connsiteY1" fmla="*/ -1418 h 4527595"/>
                <a:gd name="connsiteX2" fmla="*/ 4679198 w 8590600"/>
                <a:gd name="connsiteY2" fmla="*/ 3909421 h 4527595"/>
                <a:gd name="connsiteX3" fmla="*/ 1701428 w 8590600"/>
                <a:gd name="connsiteY3" fmla="*/ 3909421 h 4527595"/>
                <a:gd name="connsiteX4" fmla="*/ -449 w 8590600"/>
                <a:gd name="connsiteY4" fmla="*/ 2208117 h 4527595"/>
                <a:gd name="connsiteX5" fmla="*/ -449 w 8590600"/>
                <a:gd name="connsiteY5" fmla="*/ -1418 h 4527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590600" h="4527595">
                  <a:moveTo>
                    <a:pt x="-449" y="-1418"/>
                  </a:moveTo>
                  <a:lnTo>
                    <a:pt x="8590151" y="-1418"/>
                  </a:lnTo>
                  <a:lnTo>
                    <a:pt x="4679198" y="3909421"/>
                  </a:lnTo>
                  <a:cubicBezTo>
                    <a:pt x="3856971" y="4731763"/>
                    <a:pt x="2523769" y="4731763"/>
                    <a:pt x="1701428" y="3909421"/>
                  </a:cubicBezTo>
                  <a:lnTo>
                    <a:pt x="-449" y="2208117"/>
                  </a:lnTo>
                  <a:lnTo>
                    <a:pt x="-449" y="-1418"/>
                  </a:lnTo>
                  <a:close/>
                </a:path>
              </a:pathLst>
            </a:custGeom>
            <a:blipFill rotWithShape="0">
              <a:blip r:embed="rId2"/>
              <a:srcRect/>
              <a:stretch>
                <a:fillRect t="-6220" b="-3170"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lvl="0" algn="ctr"/>
              <a:endParaRPr lang="zh-CN" alt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16C3BD33-7EE4-C5A3-1485-EDE71FF3C28B}"/>
                </a:ext>
              </a:extLst>
            </p:cNvPr>
            <p:cNvSpPr/>
            <p:nvPr/>
          </p:nvSpPr>
          <p:spPr>
            <a:xfrm>
              <a:off x="0" y="456"/>
              <a:ext cx="8647296" cy="4557476"/>
            </a:xfrm>
            <a:custGeom>
              <a:avLst/>
              <a:gdLst>
                <a:gd name="connsiteX0" fmla="*/ -449 w 8590600"/>
                <a:gd name="connsiteY0" fmla="*/ -1418 h 4527595"/>
                <a:gd name="connsiteX1" fmla="*/ 8590151 w 8590600"/>
                <a:gd name="connsiteY1" fmla="*/ -1418 h 4527595"/>
                <a:gd name="connsiteX2" fmla="*/ 4679198 w 8590600"/>
                <a:gd name="connsiteY2" fmla="*/ 3909421 h 4527595"/>
                <a:gd name="connsiteX3" fmla="*/ 1701428 w 8590600"/>
                <a:gd name="connsiteY3" fmla="*/ 3909421 h 4527595"/>
                <a:gd name="connsiteX4" fmla="*/ -449 w 8590600"/>
                <a:gd name="connsiteY4" fmla="*/ 2208117 h 4527595"/>
                <a:gd name="connsiteX5" fmla="*/ -449 w 8590600"/>
                <a:gd name="connsiteY5" fmla="*/ -1418 h 4527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590600" h="4527595">
                  <a:moveTo>
                    <a:pt x="-449" y="-1418"/>
                  </a:moveTo>
                  <a:lnTo>
                    <a:pt x="8590151" y="-1418"/>
                  </a:lnTo>
                  <a:lnTo>
                    <a:pt x="4679198" y="3909421"/>
                  </a:lnTo>
                  <a:cubicBezTo>
                    <a:pt x="3856971" y="4731763"/>
                    <a:pt x="2523769" y="4731763"/>
                    <a:pt x="1701428" y="3909421"/>
                  </a:cubicBezTo>
                  <a:lnTo>
                    <a:pt x="-449" y="2208117"/>
                  </a:lnTo>
                  <a:lnTo>
                    <a:pt x="-449" y="-141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>
                    <a:alpha val="97000"/>
                  </a:schemeClr>
                </a:gs>
              </a:gsLst>
              <a:lin ang="0" scaled="0"/>
            </a:gra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52A4DA04-06A2-F7FA-D9BC-C4A6BA8192B3}"/>
                </a:ext>
              </a:extLst>
            </p:cNvPr>
            <p:cNvSpPr/>
            <p:nvPr/>
          </p:nvSpPr>
          <p:spPr>
            <a:xfrm rot="18900000">
              <a:off x="4844416" y="2430646"/>
              <a:ext cx="1036846" cy="1036846"/>
            </a:xfrm>
            <a:prstGeom prst="roundRect">
              <a:avLst>
                <a:gd name="adj" fmla="val 23003"/>
              </a:avLst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0F70189F-DF51-3DD3-01EE-D5B298557AB6}"/>
                </a:ext>
              </a:extLst>
            </p:cNvPr>
            <p:cNvSpPr/>
            <p:nvPr/>
          </p:nvSpPr>
          <p:spPr>
            <a:xfrm rot="18900000">
              <a:off x="844653" y="1221114"/>
              <a:ext cx="824114" cy="824114"/>
            </a:xfrm>
            <a:prstGeom prst="roundRect">
              <a:avLst>
                <a:gd name="adj" fmla="val 23003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739CF258-2B9A-9A17-D9CF-333551EEE71E}"/>
                </a:ext>
              </a:extLst>
            </p:cNvPr>
            <p:cNvSpPr/>
            <p:nvPr/>
          </p:nvSpPr>
          <p:spPr>
            <a:xfrm>
              <a:off x="0" y="1899957"/>
              <a:ext cx="1484194" cy="2216201"/>
            </a:xfrm>
            <a:custGeom>
              <a:avLst/>
              <a:gdLst>
                <a:gd name="connsiteX0" fmla="*/ 291783 w 1152151"/>
                <a:gd name="connsiteY0" fmla="*/ -1045 h 1720394"/>
                <a:gd name="connsiteX1" fmla="*/ 509239 w 1152151"/>
                <a:gd name="connsiteY1" fmla="*/ 89061 h 1720394"/>
                <a:gd name="connsiteX2" fmla="*/ 1061689 w 1152151"/>
                <a:gd name="connsiteY2" fmla="*/ 641512 h 1720394"/>
                <a:gd name="connsiteX3" fmla="*/ 1061689 w 1152151"/>
                <a:gd name="connsiteY3" fmla="*/ 1076423 h 1720394"/>
                <a:gd name="connsiteX4" fmla="*/ 509239 w 1152151"/>
                <a:gd name="connsiteY4" fmla="*/ 1628873 h 1720394"/>
                <a:gd name="connsiteX5" fmla="*/ 74413 w 1152151"/>
                <a:gd name="connsiteY5" fmla="*/ 1628969 h 1720394"/>
                <a:gd name="connsiteX6" fmla="*/ 74327 w 1152151"/>
                <a:gd name="connsiteY6" fmla="*/ 1628873 h 1720394"/>
                <a:gd name="connsiteX7" fmla="*/ -444 w 1152151"/>
                <a:gd name="connsiteY7" fmla="*/ 1554102 h 1720394"/>
                <a:gd name="connsiteX8" fmla="*/ -444 w 1152151"/>
                <a:gd name="connsiteY8" fmla="*/ 163452 h 1720394"/>
                <a:gd name="connsiteX9" fmla="*/ 74327 w 1152151"/>
                <a:gd name="connsiteY9" fmla="*/ 88681 h 1720394"/>
                <a:gd name="connsiteX10" fmla="*/ 291783 w 1152151"/>
                <a:gd name="connsiteY10" fmla="*/ -1426 h 1720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52151" h="1720394">
                  <a:moveTo>
                    <a:pt x="291783" y="-1045"/>
                  </a:moveTo>
                  <a:cubicBezTo>
                    <a:pt x="373374" y="-1140"/>
                    <a:pt x="451632" y="31245"/>
                    <a:pt x="509239" y="89061"/>
                  </a:cubicBezTo>
                  <a:lnTo>
                    <a:pt x="1061689" y="641512"/>
                  </a:lnTo>
                  <a:cubicBezTo>
                    <a:pt x="1181714" y="761623"/>
                    <a:pt x="1181714" y="956313"/>
                    <a:pt x="1061689" y="1076423"/>
                  </a:cubicBezTo>
                  <a:lnTo>
                    <a:pt x="509239" y="1628873"/>
                  </a:lnTo>
                  <a:cubicBezTo>
                    <a:pt x="389186" y="1748983"/>
                    <a:pt x="194514" y="1748983"/>
                    <a:pt x="74413" y="1628969"/>
                  </a:cubicBezTo>
                  <a:cubicBezTo>
                    <a:pt x="74385" y="1628969"/>
                    <a:pt x="74356" y="1628873"/>
                    <a:pt x="74327" y="1628873"/>
                  </a:cubicBezTo>
                  <a:lnTo>
                    <a:pt x="-444" y="1554102"/>
                  </a:lnTo>
                  <a:lnTo>
                    <a:pt x="-444" y="163452"/>
                  </a:lnTo>
                  <a:lnTo>
                    <a:pt x="74327" y="88681"/>
                  </a:lnTo>
                  <a:cubicBezTo>
                    <a:pt x="131916" y="30864"/>
                    <a:pt x="210192" y="-1520"/>
                    <a:pt x="291783" y="-142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4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9820230" y="5857100"/>
            <a:ext cx="1698670" cy="276999"/>
          </a:xfrm>
          <a:prstGeom prst="rect">
            <a:avLst/>
          </a:prstGeom>
        </p:spPr>
        <p:txBody>
          <a:bodyPr wrap="square" lIns="90000">
            <a:normAutofit/>
          </a:bodyPr>
          <a:lstStyle>
            <a:lvl1pPr marL="0" indent="0" algn="r">
              <a:lnSpc>
                <a:spcPct val="100000"/>
              </a:lnSpc>
              <a:buNone/>
              <a:defRPr sz="1200"/>
            </a:lvl1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60400" y="5857101"/>
            <a:ext cx="1698670" cy="276999"/>
          </a:xfrm>
          <a:prstGeom prst="rect">
            <a:avLst/>
          </a:prstGeom>
        </p:spPr>
        <p:txBody>
          <a:bodyPr wrap="none">
            <a:normAutofit/>
          </a:bodyPr>
          <a:lstStyle>
            <a:lvl1pPr marL="0" indent="0" algn="l">
              <a:lnSpc>
                <a:spcPct val="100000"/>
              </a:lnSpc>
              <a:buNone/>
              <a:defRPr sz="1200"/>
            </a:lvl1pPr>
          </a:lstStyle>
          <a:p>
            <a:pPr lvl="0"/>
            <a:r>
              <a:rPr lang="en-US" dirty="0"/>
              <a:t>www.officeplus.cn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5664200" y="2819400"/>
            <a:ext cx="5694746" cy="2034443"/>
          </a:xfrm>
          <a:prstGeom prst="rect">
            <a:avLst/>
          </a:prstGeom>
        </p:spPr>
        <p:txBody>
          <a:bodyPr wrap="square" anchor="b">
            <a:normAutofit/>
          </a:bodyPr>
          <a:lstStyle>
            <a:lvl1pPr algn="l">
              <a:lnSpc>
                <a:spcPct val="100000"/>
              </a:lnSpc>
              <a:defRPr sz="6000">
                <a:ln w="19050">
                  <a:noFill/>
                </a:ln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5293693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60400" y="128587"/>
            <a:ext cx="10858500" cy="9001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add title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0400" y="1130300"/>
            <a:ext cx="10858500" cy="5003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</a:t>
            </a:r>
            <a:r>
              <a:rPr lang="en-US" altLang="zh-CN" dirty="0"/>
              <a:t>add text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718050" y="6409690"/>
            <a:ext cx="27432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8AEBC5-1D0D-411D-9EE3-C6F41EFD080C}" type="datetime1">
              <a:rPr lang="zh-CN" altLang="en-US" smtClean="0"/>
              <a:t>2024/3/14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660399" y="6409690"/>
            <a:ext cx="36576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OfficePLUS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7861300" y="6409690"/>
            <a:ext cx="36576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BB1146-E542-4D4E-B8E9-6919A11DDD48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16" userDrawn="1">
          <p15:clr>
            <a:srgbClr val="F26B43"/>
          </p15:clr>
        </p15:guide>
        <p15:guide id="2" pos="7256" userDrawn="1">
          <p15:clr>
            <a:srgbClr val="F26B43"/>
          </p15:clr>
        </p15:guide>
        <p15:guide id="3" orient="horz" pos="648" userDrawn="1">
          <p15:clr>
            <a:srgbClr val="F26B43"/>
          </p15:clr>
        </p15:guide>
        <p15:guide id="4" orient="horz" pos="712" userDrawn="1">
          <p15:clr>
            <a:srgbClr val="F26B43"/>
          </p15:clr>
        </p15:guide>
        <p15:guide id="5" orient="horz" pos="3928" userDrawn="1">
          <p15:clr>
            <a:srgbClr val="F26B43"/>
          </p15:clr>
        </p15:guide>
        <p15:guide id="6" orient="horz" pos="386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1.xml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1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1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2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ags" Target="../tags/tag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2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2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2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2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6.xml"/><Relationship Id="rId4" Type="http://schemas.openxmlformats.org/officeDocument/2006/relationships/image" Target="../media/image3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2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2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30.xml"/><Relationship Id="rId4" Type="http://schemas.openxmlformats.org/officeDocument/2006/relationships/image" Target="../media/image17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3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3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3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3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8.xml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 wrap="square">
            <a:normAutofit fontScale="90000"/>
          </a:bodyPr>
          <a:lstStyle/>
          <a:p>
            <a:r>
              <a:rPr lang="zh-CN" altLang="en-US" sz="6400" b="1" dirty="0">
                <a:solidFill>
                  <a:schemeClr val="accent1">
                    <a:lumMod val="75000"/>
                  </a:schemeClr>
                </a:solidFill>
              </a:rPr>
              <a:t>答辩技巧全解析</a:t>
            </a:r>
            <a:endParaRPr lang="zh-CN" alt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sz="quarter" idx="1"/>
          </p:nvPr>
        </p:nvSpPr>
        <p:spPr/>
        <p:txBody>
          <a:bodyPr wrap="square">
            <a:normAutofit/>
          </a:bodyPr>
          <a:lstStyle/>
          <a:p>
            <a:pPr lvl="0"/>
            <a:r>
              <a:rPr lang="zh-CN" altLang="en-US" dirty="0"/>
              <a:t>从准备到实战的完整指南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 wrap="square">
            <a:normAutofit/>
          </a:bodyPr>
          <a:lstStyle/>
          <a:p>
            <a:pPr lvl="0"/>
            <a:r>
              <a:rPr lang="en-US" dirty="0"/>
              <a:t>Presenter name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385656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/>
          <p:cNvGrpSpPr/>
          <p:nvPr/>
        </p:nvGrpSpPr>
        <p:grpSpPr>
          <a:xfrm>
            <a:off x="669628" y="1164550"/>
            <a:ext cx="11522372" cy="4969550"/>
            <a:chOff x="669628" y="1164550"/>
            <a:chExt cx="11522372" cy="4969550"/>
          </a:xfrm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618B695F-B103-69C5-5C64-248BC9A3A51C}"/>
                </a:ext>
              </a:extLst>
            </p:cNvPr>
            <p:cNvSpPr/>
            <p:nvPr/>
          </p:nvSpPr>
          <p:spPr>
            <a:xfrm>
              <a:off x="6282308" y="2819316"/>
              <a:ext cx="1830890" cy="1655180"/>
            </a:xfrm>
            <a:prstGeom prst="roundRect">
              <a:avLst>
                <a:gd name="adj" fmla="val 0"/>
              </a:avLst>
            </a:prstGeom>
            <a:blipFill rotWithShape="0">
              <a:blip r:embed="rId3"/>
              <a:srcRect/>
              <a:stretch>
                <a:fillRect l="-17750" r="-17750"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97E717E1-D8F5-DF36-55EE-6FAC17B66712}"/>
                </a:ext>
              </a:extLst>
            </p:cNvPr>
            <p:cNvGrpSpPr/>
            <p:nvPr/>
          </p:nvGrpSpPr>
          <p:grpSpPr>
            <a:xfrm>
              <a:off x="8118867" y="2828579"/>
              <a:ext cx="3714190" cy="1655180"/>
              <a:chOff x="7106856" y="3067291"/>
              <a:chExt cx="3714190" cy="1655180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F4FEB37-59E2-C2B1-DCDF-52D229DB3473}"/>
                  </a:ext>
                </a:extLst>
              </p:cNvPr>
              <p:cNvSpPr/>
              <p:nvPr/>
            </p:nvSpPr>
            <p:spPr>
              <a:xfrm>
                <a:off x="7106856" y="3067291"/>
                <a:ext cx="3292183" cy="165518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Ins="180000" rtlCol="0" anchor="ctr" anchorCtr="1"/>
              <a:lstStyle/>
              <a:p>
                <a:endParaRPr kumimoji="1" lang="en-US" altLang="zh-CN" sz="1200" dirty="0">
                  <a:solidFill>
                    <a:schemeClr val="tx2"/>
                  </a:solidFill>
                </a:endParaRPr>
              </a:p>
            </p:txBody>
          </p:sp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D3910CFC-5B3D-C6D1-6A0B-24367334770B}"/>
                  </a:ext>
                </a:extLst>
              </p:cNvPr>
              <p:cNvGrpSpPr/>
              <p:nvPr/>
            </p:nvGrpSpPr>
            <p:grpSpPr>
              <a:xfrm>
                <a:off x="7295424" y="3429000"/>
                <a:ext cx="3525622" cy="886432"/>
                <a:chOff x="7401048" y="3193800"/>
                <a:chExt cx="3525622" cy="886432"/>
              </a:xfrm>
            </p:grpSpPr>
            <p:grpSp>
              <p:nvGrpSpPr>
                <p:cNvPr id="6" name="Group 5">
                  <a:extLst>
                    <a:ext uri="{FF2B5EF4-FFF2-40B4-BE49-F238E27FC236}">
                      <a16:creationId xmlns:a16="http://schemas.microsoft.com/office/drawing/2014/main" id="{4A2C8C99-6F83-9F0B-B2C7-4D454EB1E450}"/>
                    </a:ext>
                  </a:extLst>
                </p:cNvPr>
                <p:cNvGrpSpPr/>
                <p:nvPr/>
              </p:nvGrpSpPr>
              <p:grpSpPr>
                <a:xfrm>
                  <a:off x="8024693" y="3216406"/>
                  <a:ext cx="2901977" cy="863826"/>
                  <a:chOff x="2492017" y="2838545"/>
                  <a:chExt cx="2901977" cy="863826"/>
                </a:xfrm>
              </p:grpSpPr>
              <p:sp>
                <p:nvSpPr>
                  <p:cNvPr id="8" name="Rectangle 7">
                    <a:extLst>
                      <a:ext uri="{FF2B5EF4-FFF2-40B4-BE49-F238E27FC236}">
                        <a16:creationId xmlns:a16="http://schemas.microsoft.com/office/drawing/2014/main" id="{A40F99F6-B102-74AC-0097-2630FA3FC00D}"/>
                      </a:ext>
                    </a:extLst>
                  </p:cNvPr>
                  <p:cNvSpPr/>
                  <p:nvPr/>
                </p:nvSpPr>
                <p:spPr>
                  <a:xfrm>
                    <a:off x="2492017" y="2838545"/>
                    <a:ext cx="2901977" cy="33855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lIns="91440" tIns="45720" rIns="91440" bIns="45720" rtlCol="0" anchor="b" anchorCtr="0">
                    <a:normAutofit/>
                  </a:bodyPr>
                  <a:lstStyle/>
                  <a:p>
                    <a:pPr>
                      <a:lnSpc>
                        <a:spcPct val="100000"/>
                      </a:lnSpc>
                    </a:pPr>
                    <a:r>
                      <a:rPr kumimoji="1" lang="zh-CN" altLang="en-US" sz="1600" b="1" dirty="0">
                        <a:solidFill>
                          <a:schemeClr val="bg1"/>
                        </a:solidFill>
                      </a:rPr>
                      <a:t>研究问题表述</a:t>
                    </a:r>
                  </a:p>
                </p:txBody>
              </p:sp>
              <p:sp>
                <p:nvSpPr>
                  <p:cNvPr id="9" name="Rectangle 8">
                    <a:extLst>
                      <a:ext uri="{FF2B5EF4-FFF2-40B4-BE49-F238E27FC236}">
                        <a16:creationId xmlns:a16="http://schemas.microsoft.com/office/drawing/2014/main" id="{9D035476-94BA-F8F5-F174-916C58C3B81B}"/>
                      </a:ext>
                    </a:extLst>
                  </p:cNvPr>
                  <p:cNvSpPr/>
                  <p:nvPr/>
                </p:nvSpPr>
                <p:spPr>
                  <a:xfrm>
                    <a:off x="2492018" y="3185948"/>
                    <a:ext cx="2117554" cy="51642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lIns="91440" tIns="45720" rIns="91440" bIns="45720" rtlCol="0" anchor="t" anchorCtr="0">
                    <a:spAutoFit/>
                  </a:bodyPr>
                  <a:lstStyle/>
                  <a:p>
                    <a:pPr>
                      <a:lnSpc>
                        <a:spcPct val="120000"/>
                      </a:lnSpc>
                    </a:pPr>
                    <a:r>
                      <a:rPr kumimoji="1" lang="zh-CN" altLang="en-US" sz="1200" dirty="0">
                        <a:solidFill>
                          <a:schemeClr val="bg1"/>
                        </a:solidFill>
                      </a:rPr>
                      <a:t>简洁明了地阐述研究问题，引起评委的兴趣</a:t>
                    </a:r>
                  </a:p>
                </p:txBody>
              </p:sp>
            </p:grpSp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9B7CD406-75DD-2E60-0D00-4DC98DC6085A}"/>
                    </a:ext>
                  </a:extLst>
                </p:cNvPr>
                <p:cNvSpPr txBox="1"/>
                <p:nvPr/>
              </p:nvSpPr>
              <p:spPr>
                <a:xfrm>
                  <a:off x="7401048" y="3193800"/>
                  <a:ext cx="540000" cy="540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</p:spPr>
              <p:txBody>
                <a:bodyPr wrap="none" lIns="91440" tIns="45720" rIns="91440" bIns="45720" rtlCol="0" anchor="ctr" anchorCtr="0">
                  <a:noAutofit/>
                </a:bodyPr>
                <a:lstStyle/>
                <a:p>
                  <a:pPr algn="ctr"/>
                  <a:r>
                    <a:rPr kumimoji="1" lang="en-US" altLang="zh-CN" sz="2000" b="1" dirty="0">
                      <a:solidFill>
                        <a:schemeClr val="accent1"/>
                      </a:solidFill>
                    </a:rPr>
                    <a:t>02</a:t>
                  </a:r>
                  <a:endParaRPr kumimoji="1" lang="zh-CN" altLang="en-US" sz="2000" b="1" dirty="0">
                    <a:solidFill>
                      <a:schemeClr val="accent1"/>
                    </a:solidFill>
                  </a:endParaRPr>
                </a:p>
              </p:txBody>
            </p:sp>
          </p:grpSp>
        </p:grp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46E23F12-E352-6083-AB14-E77DC88E51F9}"/>
                </a:ext>
              </a:extLst>
            </p:cNvPr>
            <p:cNvSpPr/>
            <p:nvPr/>
          </p:nvSpPr>
          <p:spPr>
            <a:xfrm>
              <a:off x="6282308" y="1164550"/>
              <a:ext cx="1830890" cy="1655180"/>
            </a:xfrm>
            <a:prstGeom prst="roundRect">
              <a:avLst>
                <a:gd name="adj" fmla="val 0"/>
              </a:avLst>
            </a:prstGeom>
            <a:blipFill rotWithShape="0">
              <a:blip r:embed="rId4"/>
              <a:srcRect/>
              <a:stretch>
                <a:fillRect l="-17680" r="-17680"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B69F2C3A-345A-14E8-241B-5DFB5D9F0ED9}"/>
                </a:ext>
              </a:extLst>
            </p:cNvPr>
            <p:cNvGrpSpPr/>
            <p:nvPr/>
          </p:nvGrpSpPr>
          <p:grpSpPr>
            <a:xfrm>
              <a:off x="8118867" y="1164550"/>
              <a:ext cx="3714190" cy="1655180"/>
              <a:chOff x="7106856" y="3067291"/>
              <a:chExt cx="3714190" cy="1655180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7DF0BC8B-5B8C-177B-D18F-E767EF5E8934}"/>
                  </a:ext>
                </a:extLst>
              </p:cNvPr>
              <p:cNvSpPr/>
              <p:nvPr/>
            </p:nvSpPr>
            <p:spPr>
              <a:xfrm>
                <a:off x="7106856" y="3067291"/>
                <a:ext cx="3292183" cy="1655180"/>
              </a:xfrm>
              <a:prstGeom prst="rect">
                <a:avLst/>
              </a:prstGeom>
              <a:solidFill>
                <a:schemeClr val="tx2">
                  <a:alpha val="2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Ins="180000" rtlCol="0" anchor="ctr" anchorCtr="1"/>
              <a:lstStyle/>
              <a:p>
                <a:endParaRPr kumimoji="1" lang="en-US" altLang="zh-CN" sz="1200" dirty="0">
                  <a:solidFill>
                    <a:schemeClr val="tx2"/>
                  </a:solidFill>
                </a:endParaRPr>
              </a:p>
            </p:txBody>
          </p: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D6C08BAB-F0F6-D0EE-E1CB-CC7116E81BCE}"/>
                  </a:ext>
                </a:extLst>
              </p:cNvPr>
              <p:cNvGrpSpPr/>
              <p:nvPr/>
            </p:nvGrpSpPr>
            <p:grpSpPr>
              <a:xfrm>
                <a:off x="7295424" y="3429000"/>
                <a:ext cx="3525622" cy="886432"/>
                <a:chOff x="7401048" y="3193800"/>
                <a:chExt cx="3525622" cy="886432"/>
              </a:xfrm>
            </p:grpSpPr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4DC3B5D6-3CF6-E1B1-2159-41B021A05A33}"/>
                    </a:ext>
                  </a:extLst>
                </p:cNvPr>
                <p:cNvGrpSpPr/>
                <p:nvPr/>
              </p:nvGrpSpPr>
              <p:grpSpPr>
                <a:xfrm>
                  <a:off x="8024693" y="3216406"/>
                  <a:ext cx="2901977" cy="863826"/>
                  <a:chOff x="2492017" y="2838545"/>
                  <a:chExt cx="2901977" cy="863826"/>
                </a:xfrm>
              </p:grpSpPr>
              <p:sp>
                <p:nvSpPr>
                  <p:cNvPr id="16" name="Rectangle 15">
                    <a:extLst>
                      <a:ext uri="{FF2B5EF4-FFF2-40B4-BE49-F238E27FC236}">
                        <a16:creationId xmlns:a16="http://schemas.microsoft.com/office/drawing/2014/main" id="{1D98AEC8-60B2-9129-7C35-0E458E40693B}"/>
                      </a:ext>
                    </a:extLst>
                  </p:cNvPr>
                  <p:cNvSpPr/>
                  <p:nvPr/>
                </p:nvSpPr>
                <p:spPr>
                  <a:xfrm>
                    <a:off x="2492017" y="2838545"/>
                    <a:ext cx="2901977" cy="33855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lIns="91440" tIns="45720" rIns="91440" bIns="45720" rtlCol="0" anchor="b" anchorCtr="0">
                    <a:normAutofit/>
                  </a:bodyPr>
                  <a:lstStyle/>
                  <a:p>
                    <a:pPr>
                      <a:lnSpc>
                        <a:spcPct val="100000"/>
                      </a:lnSpc>
                    </a:pPr>
                    <a:r>
                      <a:rPr kumimoji="1" lang="zh-CN" altLang="en-US" sz="1600" b="1" dirty="0">
                        <a:solidFill>
                          <a:schemeClr val="tx1"/>
                        </a:solidFill>
                      </a:rPr>
                      <a:t>研究问题的确定</a:t>
                    </a:r>
                  </a:p>
                </p:txBody>
              </p:sp>
              <p:sp>
                <p:nvSpPr>
                  <p:cNvPr id="17" name="Rectangle 16">
                    <a:extLst>
                      <a:ext uri="{FF2B5EF4-FFF2-40B4-BE49-F238E27FC236}">
                        <a16:creationId xmlns:a16="http://schemas.microsoft.com/office/drawing/2014/main" id="{623EFC58-C30E-90F3-1A7A-1AA421290722}"/>
                      </a:ext>
                    </a:extLst>
                  </p:cNvPr>
                  <p:cNvSpPr/>
                  <p:nvPr/>
                </p:nvSpPr>
                <p:spPr>
                  <a:xfrm>
                    <a:off x="2492018" y="3185948"/>
                    <a:ext cx="2117554" cy="51642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lIns="91440" tIns="45720" rIns="91440" bIns="45720" rtlCol="0" anchor="t" anchorCtr="0">
                    <a:spAutoFit/>
                  </a:bodyPr>
                  <a:lstStyle/>
                  <a:p>
                    <a:pPr>
                      <a:lnSpc>
                        <a:spcPct val="120000"/>
                      </a:lnSpc>
                    </a:pPr>
                    <a:r>
                      <a:rPr kumimoji="1" lang="zh-CN" altLang="en-US" sz="1200" dirty="0">
                        <a:solidFill>
                          <a:schemeClr val="tx1"/>
                        </a:solidFill>
                      </a:rPr>
                      <a:t>设定明确的研究目标，避免过于模糊或过于专业。</a:t>
                    </a:r>
                  </a:p>
                </p:txBody>
              </p:sp>
            </p:grpSp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7628C3F2-A9EB-B28B-A7E9-76E633F83F0C}"/>
                    </a:ext>
                  </a:extLst>
                </p:cNvPr>
                <p:cNvSpPr txBox="1"/>
                <p:nvPr/>
              </p:nvSpPr>
              <p:spPr>
                <a:xfrm>
                  <a:off x="7401048" y="3193800"/>
                  <a:ext cx="540000" cy="540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/>
                </a:solidFill>
              </p:spPr>
              <p:txBody>
                <a:bodyPr wrap="none" lIns="91440" tIns="45720" rIns="91440" bIns="45720" rtlCol="0" anchor="ctr" anchorCtr="0">
                  <a:noAutofit/>
                </a:bodyPr>
                <a:lstStyle/>
                <a:p>
                  <a:pPr algn="ctr"/>
                  <a:r>
                    <a:rPr kumimoji="1" lang="en-US" altLang="zh-CN" sz="2000" b="1" dirty="0">
                      <a:solidFill>
                        <a:srgbClr val="FFFFFF"/>
                      </a:solidFill>
                    </a:rPr>
                    <a:t>01</a:t>
                  </a:r>
                  <a:endParaRPr kumimoji="1" lang="zh-CN" altLang="en-US" sz="2000" b="1" dirty="0">
                    <a:solidFill>
                      <a:srgbClr val="FFFFFF"/>
                    </a:solidFill>
                  </a:endParaRPr>
                </a:p>
              </p:txBody>
            </p:sp>
          </p:grpSp>
        </p:grp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AB1C7B3-BDD0-CF46-E329-B3EA43281FC9}"/>
                </a:ext>
              </a:extLst>
            </p:cNvPr>
            <p:cNvSpPr/>
            <p:nvPr/>
          </p:nvSpPr>
          <p:spPr>
            <a:xfrm>
              <a:off x="11411050" y="2819730"/>
              <a:ext cx="780950" cy="166402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1E35D7A0-A228-150B-9D7F-05F3C997AEBC}"/>
                </a:ext>
              </a:extLst>
            </p:cNvPr>
            <p:cNvSpPr/>
            <p:nvPr/>
          </p:nvSpPr>
          <p:spPr>
            <a:xfrm flipH="1" flipV="1">
              <a:off x="11547203" y="3484330"/>
              <a:ext cx="508643" cy="334827"/>
            </a:xfrm>
            <a:custGeom>
              <a:avLst/>
              <a:gdLst>
                <a:gd name="connsiteX0" fmla="*/ 453146 w 608558"/>
                <a:gd name="connsiteY0" fmla="*/ 0 h 400600"/>
                <a:gd name="connsiteX1" fmla="*/ 601522 w 608558"/>
                <a:gd name="connsiteY1" fmla="*/ 0 h 400600"/>
                <a:gd name="connsiteX2" fmla="*/ 607511 w 608558"/>
                <a:gd name="connsiteY2" fmla="*/ 9687 h 400600"/>
                <a:gd name="connsiteX3" fmla="*/ 447073 w 608558"/>
                <a:gd name="connsiteY3" fmla="*/ 188761 h 400600"/>
                <a:gd name="connsiteX4" fmla="*/ 447073 w 608558"/>
                <a:gd name="connsiteY4" fmla="*/ 208218 h 400600"/>
                <a:gd name="connsiteX5" fmla="*/ 607511 w 608558"/>
                <a:gd name="connsiteY5" fmla="*/ 390914 h 400600"/>
                <a:gd name="connsiteX6" fmla="*/ 601522 w 608558"/>
                <a:gd name="connsiteY6" fmla="*/ 400600 h 400600"/>
                <a:gd name="connsiteX7" fmla="*/ 453146 w 608558"/>
                <a:gd name="connsiteY7" fmla="*/ 400600 h 400600"/>
                <a:gd name="connsiteX8" fmla="*/ 437372 w 608558"/>
                <a:gd name="connsiteY8" fmla="*/ 390914 h 400600"/>
                <a:gd name="connsiteX9" fmla="*/ 277018 w 608558"/>
                <a:gd name="connsiteY9" fmla="*/ 208218 h 400600"/>
                <a:gd name="connsiteX10" fmla="*/ 277018 w 608558"/>
                <a:gd name="connsiteY10" fmla="*/ 188761 h 400600"/>
                <a:gd name="connsiteX11" fmla="*/ 412404 w 608558"/>
                <a:gd name="connsiteY11" fmla="*/ 37651 h 400600"/>
                <a:gd name="connsiteX12" fmla="*/ 453146 w 608558"/>
                <a:gd name="connsiteY12" fmla="*/ 0 h 400600"/>
                <a:gd name="connsiteX13" fmla="*/ 178152 w 608558"/>
                <a:gd name="connsiteY13" fmla="*/ 0 h 400600"/>
                <a:gd name="connsiteX14" fmla="*/ 326528 w 608558"/>
                <a:gd name="connsiteY14" fmla="*/ 0 h 400600"/>
                <a:gd name="connsiteX15" fmla="*/ 332517 w 608558"/>
                <a:gd name="connsiteY15" fmla="*/ 9687 h 400600"/>
                <a:gd name="connsiteX16" fmla="*/ 172163 w 608558"/>
                <a:gd name="connsiteY16" fmla="*/ 188761 h 400600"/>
                <a:gd name="connsiteX17" fmla="*/ 172163 w 608558"/>
                <a:gd name="connsiteY17" fmla="*/ 208218 h 400600"/>
                <a:gd name="connsiteX18" fmla="*/ 332517 w 608558"/>
                <a:gd name="connsiteY18" fmla="*/ 390914 h 400600"/>
                <a:gd name="connsiteX19" fmla="*/ 326528 w 608558"/>
                <a:gd name="connsiteY19" fmla="*/ 400600 h 400600"/>
                <a:gd name="connsiteX20" fmla="*/ 178152 w 608558"/>
                <a:gd name="connsiteY20" fmla="*/ 400600 h 400600"/>
                <a:gd name="connsiteX21" fmla="*/ 162378 w 608558"/>
                <a:gd name="connsiteY21" fmla="*/ 390914 h 400600"/>
                <a:gd name="connsiteX22" fmla="*/ 2024 w 608558"/>
                <a:gd name="connsiteY22" fmla="*/ 208218 h 400600"/>
                <a:gd name="connsiteX23" fmla="*/ 2024 w 608558"/>
                <a:gd name="connsiteY23" fmla="*/ 188761 h 400600"/>
                <a:gd name="connsiteX24" fmla="*/ 153521 w 608558"/>
                <a:gd name="connsiteY24" fmla="*/ 19710 h 400600"/>
                <a:gd name="connsiteX25" fmla="*/ 178152 w 608558"/>
                <a:gd name="connsiteY25" fmla="*/ 0 h 400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08558" h="400600">
                  <a:moveTo>
                    <a:pt x="453146" y="0"/>
                  </a:moveTo>
                  <a:lnTo>
                    <a:pt x="601522" y="0"/>
                  </a:lnTo>
                  <a:cubicBezTo>
                    <a:pt x="607511" y="0"/>
                    <a:pt x="610210" y="4380"/>
                    <a:pt x="607511" y="9687"/>
                  </a:cubicBezTo>
                  <a:lnTo>
                    <a:pt x="447073" y="188761"/>
                  </a:lnTo>
                  <a:cubicBezTo>
                    <a:pt x="444458" y="194151"/>
                    <a:pt x="444458" y="202827"/>
                    <a:pt x="447073" y="208218"/>
                  </a:cubicBezTo>
                  <a:lnTo>
                    <a:pt x="607511" y="390914"/>
                  </a:lnTo>
                  <a:cubicBezTo>
                    <a:pt x="610210" y="396304"/>
                    <a:pt x="607511" y="400600"/>
                    <a:pt x="601522" y="400600"/>
                  </a:cubicBezTo>
                  <a:lnTo>
                    <a:pt x="453146" y="400600"/>
                  </a:lnTo>
                  <a:cubicBezTo>
                    <a:pt x="447157" y="400600"/>
                    <a:pt x="440071" y="396304"/>
                    <a:pt x="437372" y="390914"/>
                  </a:cubicBezTo>
                  <a:lnTo>
                    <a:pt x="277018" y="208218"/>
                  </a:lnTo>
                  <a:cubicBezTo>
                    <a:pt x="274319" y="202827"/>
                    <a:pt x="274319" y="194151"/>
                    <a:pt x="277018" y="188761"/>
                  </a:cubicBezTo>
                  <a:cubicBezTo>
                    <a:pt x="277862" y="187076"/>
                    <a:pt x="396630" y="55255"/>
                    <a:pt x="412404" y="37651"/>
                  </a:cubicBezTo>
                  <a:cubicBezTo>
                    <a:pt x="421345" y="27628"/>
                    <a:pt x="439397" y="0"/>
                    <a:pt x="453146" y="0"/>
                  </a:cubicBezTo>
                  <a:close/>
                  <a:moveTo>
                    <a:pt x="178152" y="0"/>
                  </a:moveTo>
                  <a:lnTo>
                    <a:pt x="326528" y="0"/>
                  </a:lnTo>
                  <a:cubicBezTo>
                    <a:pt x="332517" y="0"/>
                    <a:pt x="335216" y="4380"/>
                    <a:pt x="332517" y="9687"/>
                  </a:cubicBezTo>
                  <a:lnTo>
                    <a:pt x="172163" y="188761"/>
                  </a:lnTo>
                  <a:cubicBezTo>
                    <a:pt x="169464" y="194151"/>
                    <a:pt x="169464" y="202827"/>
                    <a:pt x="172163" y="208218"/>
                  </a:cubicBezTo>
                  <a:lnTo>
                    <a:pt x="332517" y="390914"/>
                  </a:lnTo>
                  <a:cubicBezTo>
                    <a:pt x="335216" y="396220"/>
                    <a:pt x="332517" y="400600"/>
                    <a:pt x="326528" y="400600"/>
                  </a:cubicBezTo>
                  <a:lnTo>
                    <a:pt x="178152" y="400600"/>
                  </a:lnTo>
                  <a:cubicBezTo>
                    <a:pt x="172163" y="400600"/>
                    <a:pt x="165077" y="396220"/>
                    <a:pt x="162378" y="390914"/>
                  </a:cubicBezTo>
                  <a:lnTo>
                    <a:pt x="2024" y="208218"/>
                  </a:lnTo>
                  <a:cubicBezTo>
                    <a:pt x="-675" y="202827"/>
                    <a:pt x="-675" y="194151"/>
                    <a:pt x="2024" y="188761"/>
                  </a:cubicBezTo>
                  <a:cubicBezTo>
                    <a:pt x="26065" y="161975"/>
                    <a:pt x="144917" y="29565"/>
                    <a:pt x="153521" y="19710"/>
                  </a:cubicBezTo>
                  <a:cubicBezTo>
                    <a:pt x="159932" y="12214"/>
                    <a:pt x="166849" y="0"/>
                    <a:pt x="17815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3237D36E-C4C8-73EB-A06D-6D49971FA976}"/>
                </a:ext>
              </a:extLst>
            </p:cNvPr>
            <p:cNvSpPr/>
            <p:nvPr/>
          </p:nvSpPr>
          <p:spPr>
            <a:xfrm>
              <a:off x="6282308" y="4478920"/>
              <a:ext cx="1830890" cy="1655180"/>
            </a:xfrm>
            <a:prstGeom prst="roundRect">
              <a:avLst>
                <a:gd name="adj" fmla="val 0"/>
              </a:avLst>
            </a:prstGeom>
            <a:blipFill rotWithShape="0">
              <a:blip r:embed="rId5"/>
              <a:srcRect/>
              <a:stretch>
                <a:fillRect l="-17620" r="-17620"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A6960E57-7096-B4B3-E21F-F2AFB907AB41}"/>
                </a:ext>
              </a:extLst>
            </p:cNvPr>
            <p:cNvGrpSpPr/>
            <p:nvPr/>
          </p:nvGrpSpPr>
          <p:grpSpPr>
            <a:xfrm>
              <a:off x="8118867" y="4478920"/>
              <a:ext cx="3714190" cy="1655180"/>
              <a:chOff x="7106856" y="3067291"/>
              <a:chExt cx="3714190" cy="1655180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5CE236B6-49B6-EFF3-876D-5F08B80F2181}"/>
                  </a:ext>
                </a:extLst>
              </p:cNvPr>
              <p:cNvSpPr/>
              <p:nvPr/>
            </p:nvSpPr>
            <p:spPr>
              <a:xfrm>
                <a:off x="7106856" y="3067291"/>
                <a:ext cx="3292183" cy="1655180"/>
              </a:xfrm>
              <a:prstGeom prst="rect">
                <a:avLst/>
              </a:prstGeom>
              <a:solidFill>
                <a:schemeClr val="tx2">
                  <a:alpha val="2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Ins="180000" rtlCol="0" anchor="ctr" anchorCtr="1"/>
              <a:lstStyle/>
              <a:p>
                <a:endParaRPr kumimoji="1" lang="en-US" altLang="zh-CN" sz="1200" dirty="0">
                  <a:solidFill>
                    <a:schemeClr val="tx2"/>
                  </a:solidFill>
                </a:endParaRPr>
              </a:p>
            </p:txBody>
          </p: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4EF4379D-8BE8-217D-3AB6-855CBAA3088E}"/>
                  </a:ext>
                </a:extLst>
              </p:cNvPr>
              <p:cNvGrpSpPr/>
              <p:nvPr/>
            </p:nvGrpSpPr>
            <p:grpSpPr>
              <a:xfrm>
                <a:off x="7295424" y="3429000"/>
                <a:ext cx="3525622" cy="886432"/>
                <a:chOff x="7401048" y="3193800"/>
                <a:chExt cx="3525622" cy="886432"/>
              </a:xfrm>
            </p:grpSpPr>
            <p:grpSp>
              <p:nvGrpSpPr>
                <p:cNvPr id="24" name="Group 23">
                  <a:extLst>
                    <a:ext uri="{FF2B5EF4-FFF2-40B4-BE49-F238E27FC236}">
                      <a16:creationId xmlns:a16="http://schemas.microsoft.com/office/drawing/2014/main" id="{99791E1C-173C-70DD-0BC7-AD78FE60DE1C}"/>
                    </a:ext>
                  </a:extLst>
                </p:cNvPr>
                <p:cNvGrpSpPr/>
                <p:nvPr/>
              </p:nvGrpSpPr>
              <p:grpSpPr>
                <a:xfrm>
                  <a:off x="8024693" y="3216406"/>
                  <a:ext cx="2901977" cy="863826"/>
                  <a:chOff x="2492017" y="2838545"/>
                  <a:chExt cx="2901977" cy="863826"/>
                </a:xfrm>
              </p:grpSpPr>
              <p:sp>
                <p:nvSpPr>
                  <p:cNvPr id="26" name="Rectangle 25">
                    <a:extLst>
                      <a:ext uri="{FF2B5EF4-FFF2-40B4-BE49-F238E27FC236}">
                        <a16:creationId xmlns:a16="http://schemas.microsoft.com/office/drawing/2014/main" id="{11E77184-4031-44F0-B695-16F7B3F97241}"/>
                      </a:ext>
                    </a:extLst>
                  </p:cNvPr>
                  <p:cNvSpPr/>
                  <p:nvPr/>
                </p:nvSpPr>
                <p:spPr>
                  <a:xfrm>
                    <a:off x="2492017" y="2838545"/>
                    <a:ext cx="2901977" cy="33855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lIns="91440" tIns="45720" rIns="91440" bIns="45720" rtlCol="0" anchor="b" anchorCtr="0">
                    <a:normAutofit/>
                  </a:bodyPr>
                  <a:lstStyle/>
                  <a:p>
                    <a:pPr>
                      <a:lnSpc>
                        <a:spcPct val="100000"/>
                      </a:lnSpc>
                    </a:pPr>
                    <a:r>
                      <a:rPr kumimoji="1" lang="zh-CN" altLang="en-US" sz="1600" b="1" dirty="0">
                        <a:solidFill>
                          <a:schemeClr val="tx1"/>
                        </a:solidFill>
                      </a:rPr>
                      <a:t>传达问题重要性</a:t>
                    </a:r>
                  </a:p>
                </p:txBody>
              </p:sp>
              <p:sp>
                <p:nvSpPr>
                  <p:cNvPr id="27" name="Rectangle 26">
                    <a:extLst>
                      <a:ext uri="{FF2B5EF4-FFF2-40B4-BE49-F238E27FC236}">
                        <a16:creationId xmlns:a16="http://schemas.microsoft.com/office/drawing/2014/main" id="{8A3ECF20-99A6-04D5-1C26-A58099912603}"/>
                      </a:ext>
                    </a:extLst>
                  </p:cNvPr>
                  <p:cNvSpPr/>
                  <p:nvPr/>
                </p:nvSpPr>
                <p:spPr>
                  <a:xfrm>
                    <a:off x="2492018" y="3185948"/>
                    <a:ext cx="2117554" cy="51642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lIns="91440" tIns="45720" rIns="91440" bIns="45720" rtlCol="0" anchor="t" anchorCtr="0">
                    <a:spAutoFit/>
                  </a:bodyPr>
                  <a:lstStyle/>
                  <a:p>
                    <a:pPr>
                      <a:lnSpc>
                        <a:spcPct val="120000"/>
                      </a:lnSpc>
                    </a:pPr>
                    <a:r>
                      <a:rPr kumimoji="1" lang="zh-CN" altLang="en-US" sz="1200" dirty="0">
                        <a:solidFill>
                          <a:schemeClr val="tx1"/>
                        </a:solidFill>
                      </a:rPr>
                      <a:t>强调研究问题的学术和实践价值，增强答辩论证力度</a:t>
                    </a:r>
                  </a:p>
                </p:txBody>
              </p:sp>
            </p:grpSp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481BBD1E-10E3-8A34-4A63-3519BD4FE059}"/>
                    </a:ext>
                  </a:extLst>
                </p:cNvPr>
                <p:cNvSpPr txBox="1"/>
                <p:nvPr/>
              </p:nvSpPr>
              <p:spPr>
                <a:xfrm>
                  <a:off x="7401048" y="3193800"/>
                  <a:ext cx="540000" cy="540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/>
                </a:solidFill>
              </p:spPr>
              <p:txBody>
                <a:bodyPr wrap="none" lIns="91440" tIns="45720" rIns="91440" bIns="45720" rtlCol="0" anchor="ctr" anchorCtr="0">
                  <a:noAutofit/>
                </a:bodyPr>
                <a:lstStyle/>
                <a:p>
                  <a:pPr algn="ctr"/>
                  <a:r>
                    <a:rPr kumimoji="1" lang="en-US" altLang="zh-CN" sz="2000" b="1" dirty="0">
                      <a:solidFill>
                        <a:srgbClr val="FFFFFF"/>
                      </a:solidFill>
                    </a:rPr>
                    <a:t>03</a:t>
                  </a:r>
                  <a:endParaRPr kumimoji="1" lang="zh-CN" altLang="en-US" sz="2000" b="1" dirty="0">
                    <a:solidFill>
                      <a:srgbClr val="FFFFFF"/>
                    </a:solidFill>
                  </a:endParaRPr>
                </a:p>
              </p:txBody>
            </p:sp>
          </p:grpSp>
        </p:grp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4712D49F-7B0C-F38D-2F39-DF357BCDB2E5}"/>
                </a:ext>
              </a:extLst>
            </p:cNvPr>
            <p:cNvSpPr/>
            <p:nvPr/>
          </p:nvSpPr>
          <p:spPr>
            <a:xfrm>
              <a:off x="669628" y="2637513"/>
              <a:ext cx="3984358" cy="1600200"/>
            </a:xfrm>
            <a:prstGeom prst="rect">
              <a:avLst/>
            </a:prstGeom>
          </p:spPr>
          <p:txBody>
            <a:bodyPr wrap="square" anchor="b" anchorCtr="0">
              <a:noAutofit/>
            </a:bodyPr>
            <a:lstStyle/>
            <a:p>
              <a:pPr>
                <a:lnSpc>
                  <a:spcPct val="100000"/>
                </a:lnSpc>
                <a:buSzPct val="25000"/>
              </a:pPr>
              <a:r>
                <a:rPr lang="zh-CN" altLang="en-US" sz="2400" b="1" dirty="0">
                  <a:solidFill>
                    <a:schemeClr val="tx1"/>
                  </a:solidFill>
                </a:rPr>
                <a:t>确定研究主题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C389373A-60DB-D719-C12E-6889C7A97ED2}"/>
                </a:ext>
              </a:extLst>
            </p:cNvPr>
            <p:cNvSpPr/>
            <p:nvPr/>
          </p:nvSpPr>
          <p:spPr>
            <a:xfrm>
              <a:off x="669628" y="4427308"/>
              <a:ext cx="4149943" cy="29482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t" anchorCtr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kumimoji="1" lang="zh-CN" altLang="en-US" sz="1200" dirty="0">
                  <a:solidFill>
                    <a:schemeClr val="tx1"/>
                  </a:solidFill>
                </a:rPr>
                <a:t>明确研究问题的重要性和研究方向，为答辩做好准备。</a:t>
              </a:r>
            </a:p>
          </p:txBody>
        </p:sp>
      </p:grpSp>
      <p:sp>
        <p:nvSpPr>
          <p:cNvPr id="32" name="Title 31"/>
          <p:cNvSpPr>
            <a:spLocks noGrp="1"/>
          </p:cNvSpPr>
          <p:nvPr>
            <p:ph type="title"/>
          </p:nvPr>
        </p:nvSpPr>
        <p:spPr/>
        <p:txBody>
          <a:bodyPr wrap="square">
            <a:normAutofit/>
          </a:bodyPr>
          <a:lstStyle/>
          <a:p>
            <a:pPr lvl="0"/>
            <a:r>
              <a:rPr lang="en-US" dirty="0"/>
              <a:t>探寻研究主题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32524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/>
          <p:cNvGrpSpPr/>
          <p:nvPr/>
        </p:nvGrpSpPr>
        <p:grpSpPr>
          <a:xfrm>
            <a:off x="660400" y="1086828"/>
            <a:ext cx="11531600" cy="5047273"/>
            <a:chOff x="660400" y="1086828"/>
            <a:chExt cx="11531600" cy="5047273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EEAACBFA-C881-4835-A119-5C584F3869F4}"/>
                </a:ext>
              </a:extLst>
            </p:cNvPr>
            <p:cNvSpPr/>
            <p:nvPr/>
          </p:nvSpPr>
          <p:spPr>
            <a:xfrm rot="10800000" flipH="1">
              <a:off x="9506856" y="4550064"/>
              <a:ext cx="2685144" cy="814616"/>
            </a:xfrm>
            <a:custGeom>
              <a:avLst/>
              <a:gdLst>
                <a:gd name="connsiteX0" fmla="*/ 81462 w 2685144"/>
                <a:gd name="connsiteY0" fmla="*/ 0 h 814616"/>
                <a:gd name="connsiteX1" fmla="*/ 2685144 w 2685144"/>
                <a:gd name="connsiteY1" fmla="*/ 0 h 814616"/>
                <a:gd name="connsiteX2" fmla="*/ 2685144 w 2685144"/>
                <a:gd name="connsiteY2" fmla="*/ 814616 h 814616"/>
                <a:gd name="connsiteX3" fmla="*/ 81462 w 2685144"/>
                <a:gd name="connsiteY3" fmla="*/ 814615 h 814616"/>
                <a:gd name="connsiteX4" fmla="*/ 0 w 2685144"/>
                <a:gd name="connsiteY4" fmla="*/ 733153 h 814616"/>
                <a:gd name="connsiteX5" fmla="*/ 0 w 2685144"/>
                <a:gd name="connsiteY5" fmla="*/ 81462 h 814616"/>
                <a:gd name="connsiteX6" fmla="*/ 81462 w 2685144"/>
                <a:gd name="connsiteY6" fmla="*/ 0 h 814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85144" h="814616">
                  <a:moveTo>
                    <a:pt x="81462" y="0"/>
                  </a:moveTo>
                  <a:lnTo>
                    <a:pt x="2685144" y="0"/>
                  </a:lnTo>
                  <a:lnTo>
                    <a:pt x="2685144" y="814616"/>
                  </a:lnTo>
                  <a:lnTo>
                    <a:pt x="81462" y="814615"/>
                  </a:lnTo>
                  <a:cubicBezTo>
                    <a:pt x="36472" y="814615"/>
                    <a:pt x="0" y="778143"/>
                    <a:pt x="0" y="733153"/>
                  </a:cubicBezTo>
                  <a:lnTo>
                    <a:pt x="0" y="81462"/>
                  </a:lnTo>
                  <a:cubicBezTo>
                    <a:pt x="0" y="36472"/>
                    <a:pt x="36472" y="0"/>
                    <a:pt x="81462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  <a:alpha val="10000"/>
              </a:schemeClr>
            </a:solidFill>
            <a:ln w="762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r"/>
              <a:endParaRPr lang="zh-CN" altLang="en-US" sz="3200" b="1"/>
            </a:p>
          </p:txBody>
        </p:sp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9DCA6858-885F-46F9-8AE2-6E65FFB26623}"/>
                </a:ext>
              </a:extLst>
            </p:cNvPr>
            <p:cNvSpPr/>
            <p:nvPr/>
          </p:nvSpPr>
          <p:spPr>
            <a:xfrm>
              <a:off x="7278914" y="1130301"/>
              <a:ext cx="3997393" cy="5003800"/>
            </a:xfrm>
            <a:prstGeom prst="roundRect">
              <a:avLst>
                <a:gd name="adj" fmla="val 4500"/>
              </a:avLst>
            </a:prstGeom>
            <a:blipFill rotWithShape="0">
              <a:blip r:embed="rId3"/>
              <a:srcRect/>
              <a:stretch>
                <a:fillRect l="-43860" r="-43860"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E5A94761-C8AF-4888-9AD7-575DB43CE6BA}"/>
                </a:ext>
              </a:extLst>
            </p:cNvPr>
            <p:cNvGrpSpPr/>
            <p:nvPr/>
          </p:nvGrpSpPr>
          <p:grpSpPr>
            <a:xfrm>
              <a:off x="2226244" y="3156154"/>
              <a:ext cx="444222" cy="444220"/>
              <a:chOff x="3866383" y="2794007"/>
              <a:chExt cx="444222" cy="444220"/>
            </a:xfrm>
          </p:grpSpPr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4B0DF9FE-B1B7-4ABD-A76C-A6B6BDE3DF9F}"/>
                  </a:ext>
                </a:extLst>
              </p:cNvPr>
              <p:cNvSpPr/>
              <p:nvPr/>
            </p:nvSpPr>
            <p:spPr>
              <a:xfrm>
                <a:off x="3866383" y="2794007"/>
                <a:ext cx="444222" cy="444220"/>
              </a:xfrm>
              <a:prstGeom prst="roundRect">
                <a:avLst/>
              </a:pr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" name="Freeform: Shape 4">
                <a:extLst>
                  <a:ext uri="{FF2B5EF4-FFF2-40B4-BE49-F238E27FC236}">
                    <a16:creationId xmlns:a16="http://schemas.microsoft.com/office/drawing/2014/main" id="{80D6D966-43D6-41B5-82EC-1B8439C43BA0}"/>
                  </a:ext>
                </a:extLst>
              </p:cNvPr>
              <p:cNvSpPr/>
              <p:nvPr/>
            </p:nvSpPr>
            <p:spPr bwMode="auto">
              <a:xfrm>
                <a:off x="3985714" y="2939032"/>
                <a:ext cx="205561" cy="154170"/>
              </a:xfrm>
              <a:custGeom>
                <a:avLst/>
                <a:gdLst>
                  <a:gd name="connsiteX0" fmla="*/ 505433 w 533400"/>
                  <a:gd name="connsiteY0" fmla="*/ 621 h 400050"/>
                  <a:gd name="connsiteX1" fmla="*/ 534008 w 533400"/>
                  <a:gd name="connsiteY1" fmla="*/ 29196 h 400050"/>
                  <a:gd name="connsiteX2" fmla="*/ 534008 w 533400"/>
                  <a:gd name="connsiteY2" fmla="*/ 372096 h 400050"/>
                  <a:gd name="connsiteX3" fmla="*/ 505433 w 533400"/>
                  <a:gd name="connsiteY3" fmla="*/ 400671 h 400050"/>
                  <a:gd name="connsiteX4" fmla="*/ 29183 w 533400"/>
                  <a:gd name="connsiteY4" fmla="*/ 400671 h 400050"/>
                  <a:gd name="connsiteX5" fmla="*/ 608 w 533400"/>
                  <a:gd name="connsiteY5" fmla="*/ 372096 h 400050"/>
                  <a:gd name="connsiteX6" fmla="*/ 608 w 533400"/>
                  <a:gd name="connsiteY6" fmla="*/ 29196 h 400050"/>
                  <a:gd name="connsiteX7" fmla="*/ 29183 w 533400"/>
                  <a:gd name="connsiteY7" fmla="*/ 621 h 400050"/>
                  <a:gd name="connsiteX8" fmla="*/ 505433 w 533400"/>
                  <a:gd name="connsiteY8" fmla="*/ 621 h 400050"/>
                  <a:gd name="connsiteX9" fmla="*/ 391419 w 533400"/>
                  <a:gd name="connsiteY9" fmla="*/ 198646 h 400050"/>
                  <a:gd name="connsiteX10" fmla="*/ 351414 w 533400"/>
                  <a:gd name="connsiteY10" fmla="*/ 204170 h 400050"/>
                  <a:gd name="connsiteX11" fmla="*/ 351414 w 533400"/>
                  <a:gd name="connsiteY11" fmla="*/ 204170 h 400050"/>
                  <a:gd name="connsiteX12" fmla="*/ 267118 w 533400"/>
                  <a:gd name="connsiteY12" fmla="*/ 315613 h 400050"/>
                  <a:gd name="connsiteX13" fmla="*/ 264641 w 533400"/>
                  <a:gd name="connsiteY13" fmla="*/ 318470 h 400050"/>
                  <a:gd name="connsiteX14" fmla="*/ 224255 w 533400"/>
                  <a:gd name="connsiteY14" fmla="*/ 318756 h 400050"/>
                  <a:gd name="connsiteX15" fmla="*/ 224255 w 533400"/>
                  <a:gd name="connsiteY15" fmla="*/ 318756 h 400050"/>
                  <a:gd name="connsiteX16" fmla="*/ 162152 w 533400"/>
                  <a:gd name="connsiteY16" fmla="*/ 257415 h 400050"/>
                  <a:gd name="connsiteX17" fmla="*/ 160247 w 533400"/>
                  <a:gd name="connsiteY17" fmla="*/ 255701 h 400050"/>
                  <a:gd name="connsiteX18" fmla="*/ 120052 w 533400"/>
                  <a:gd name="connsiteY18" fmla="*/ 259606 h 400050"/>
                  <a:gd name="connsiteX19" fmla="*/ 120052 w 533400"/>
                  <a:gd name="connsiteY19" fmla="*/ 259606 h 400050"/>
                  <a:gd name="connsiteX20" fmla="*/ 32517 w 533400"/>
                  <a:gd name="connsiteY20" fmla="*/ 366095 h 400050"/>
                  <a:gd name="connsiteX21" fmla="*/ 30326 w 533400"/>
                  <a:gd name="connsiteY21" fmla="*/ 372096 h 400050"/>
                  <a:gd name="connsiteX22" fmla="*/ 39851 w 533400"/>
                  <a:gd name="connsiteY22" fmla="*/ 381621 h 400050"/>
                  <a:gd name="connsiteX23" fmla="*/ 39851 w 533400"/>
                  <a:gd name="connsiteY23" fmla="*/ 381621 h 400050"/>
                  <a:gd name="connsiteX24" fmla="*/ 497242 w 533400"/>
                  <a:gd name="connsiteY24" fmla="*/ 381621 h 400050"/>
                  <a:gd name="connsiteX25" fmla="*/ 502480 w 533400"/>
                  <a:gd name="connsiteY25" fmla="*/ 380002 h 400050"/>
                  <a:gd name="connsiteX26" fmla="*/ 505147 w 533400"/>
                  <a:gd name="connsiteY26" fmla="*/ 366762 h 400050"/>
                  <a:gd name="connsiteX27" fmla="*/ 505147 w 533400"/>
                  <a:gd name="connsiteY27" fmla="*/ 366762 h 400050"/>
                  <a:gd name="connsiteX28" fmla="*/ 397991 w 533400"/>
                  <a:gd name="connsiteY28" fmla="*/ 205504 h 400050"/>
                  <a:gd name="connsiteX29" fmla="*/ 391419 w 533400"/>
                  <a:gd name="connsiteY29" fmla="*/ 198646 h 400050"/>
                  <a:gd name="connsiteX30" fmla="*/ 95858 w 533400"/>
                  <a:gd name="connsiteY30" fmla="*/ 57771 h 400050"/>
                  <a:gd name="connsiteX31" fmla="*/ 57758 w 533400"/>
                  <a:gd name="connsiteY31" fmla="*/ 95871 h 400050"/>
                  <a:gd name="connsiteX32" fmla="*/ 95858 w 533400"/>
                  <a:gd name="connsiteY32" fmla="*/ 133971 h 400050"/>
                  <a:gd name="connsiteX33" fmla="*/ 133958 w 533400"/>
                  <a:gd name="connsiteY33" fmla="*/ 95871 h 400050"/>
                  <a:gd name="connsiteX34" fmla="*/ 95858 w 533400"/>
                  <a:gd name="connsiteY34" fmla="*/ 57771 h 400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533400" h="400050">
                    <a:moveTo>
                      <a:pt x="505433" y="621"/>
                    </a:moveTo>
                    <a:cubicBezTo>
                      <a:pt x="521245" y="621"/>
                      <a:pt x="534008" y="13385"/>
                      <a:pt x="534008" y="29196"/>
                    </a:cubicBezTo>
                    <a:lnTo>
                      <a:pt x="534008" y="372096"/>
                    </a:lnTo>
                    <a:cubicBezTo>
                      <a:pt x="534008" y="387907"/>
                      <a:pt x="521245" y="400671"/>
                      <a:pt x="505433" y="400671"/>
                    </a:cubicBezTo>
                    <a:lnTo>
                      <a:pt x="29183" y="400671"/>
                    </a:lnTo>
                    <a:cubicBezTo>
                      <a:pt x="13371" y="400671"/>
                      <a:pt x="608" y="387907"/>
                      <a:pt x="608" y="372096"/>
                    </a:cubicBezTo>
                    <a:lnTo>
                      <a:pt x="608" y="29196"/>
                    </a:lnTo>
                    <a:cubicBezTo>
                      <a:pt x="608" y="13385"/>
                      <a:pt x="13371" y="621"/>
                      <a:pt x="29183" y="621"/>
                    </a:cubicBezTo>
                    <a:lnTo>
                      <a:pt x="505433" y="621"/>
                    </a:lnTo>
                    <a:close/>
                    <a:moveTo>
                      <a:pt x="391419" y="198646"/>
                    </a:moveTo>
                    <a:cubicBezTo>
                      <a:pt x="378846" y="189121"/>
                      <a:pt x="360939" y="191597"/>
                      <a:pt x="351414" y="204170"/>
                    </a:cubicBezTo>
                    <a:lnTo>
                      <a:pt x="351414" y="204170"/>
                    </a:lnTo>
                    <a:lnTo>
                      <a:pt x="267118" y="315613"/>
                    </a:lnTo>
                    <a:cubicBezTo>
                      <a:pt x="266355" y="316660"/>
                      <a:pt x="265498" y="317518"/>
                      <a:pt x="264641" y="318470"/>
                    </a:cubicBezTo>
                    <a:cubicBezTo>
                      <a:pt x="253592" y="329710"/>
                      <a:pt x="235495" y="329805"/>
                      <a:pt x="224255" y="318756"/>
                    </a:cubicBezTo>
                    <a:lnTo>
                      <a:pt x="224255" y="318756"/>
                    </a:lnTo>
                    <a:lnTo>
                      <a:pt x="162152" y="257415"/>
                    </a:lnTo>
                    <a:cubicBezTo>
                      <a:pt x="161485" y="256844"/>
                      <a:pt x="160914" y="256177"/>
                      <a:pt x="160247" y="255701"/>
                    </a:cubicBezTo>
                    <a:cubicBezTo>
                      <a:pt x="148055" y="245699"/>
                      <a:pt x="130053" y="247414"/>
                      <a:pt x="120052" y="259606"/>
                    </a:cubicBezTo>
                    <a:lnTo>
                      <a:pt x="120052" y="259606"/>
                    </a:lnTo>
                    <a:lnTo>
                      <a:pt x="32517" y="366095"/>
                    </a:lnTo>
                    <a:cubicBezTo>
                      <a:pt x="31088" y="367810"/>
                      <a:pt x="30326" y="369905"/>
                      <a:pt x="30326" y="372096"/>
                    </a:cubicBezTo>
                    <a:cubicBezTo>
                      <a:pt x="30326" y="377335"/>
                      <a:pt x="34612" y="381621"/>
                      <a:pt x="39851" y="381621"/>
                    </a:cubicBezTo>
                    <a:lnTo>
                      <a:pt x="39851" y="381621"/>
                    </a:lnTo>
                    <a:lnTo>
                      <a:pt x="497242" y="381621"/>
                    </a:lnTo>
                    <a:cubicBezTo>
                      <a:pt x="499146" y="381621"/>
                      <a:pt x="500956" y="381050"/>
                      <a:pt x="502480" y="380002"/>
                    </a:cubicBezTo>
                    <a:cubicBezTo>
                      <a:pt x="506862" y="377049"/>
                      <a:pt x="508005" y="371144"/>
                      <a:pt x="505147" y="366762"/>
                    </a:cubicBezTo>
                    <a:lnTo>
                      <a:pt x="505147" y="366762"/>
                    </a:lnTo>
                    <a:lnTo>
                      <a:pt x="397991" y="205504"/>
                    </a:lnTo>
                    <a:cubicBezTo>
                      <a:pt x="396181" y="202932"/>
                      <a:pt x="393990" y="200551"/>
                      <a:pt x="391419" y="198646"/>
                    </a:cubicBezTo>
                    <a:close/>
                    <a:moveTo>
                      <a:pt x="95858" y="57771"/>
                    </a:moveTo>
                    <a:cubicBezTo>
                      <a:pt x="74808" y="57771"/>
                      <a:pt x="57758" y="74821"/>
                      <a:pt x="57758" y="95871"/>
                    </a:cubicBezTo>
                    <a:cubicBezTo>
                      <a:pt x="57758" y="116921"/>
                      <a:pt x="74808" y="133971"/>
                      <a:pt x="95858" y="133971"/>
                    </a:cubicBezTo>
                    <a:cubicBezTo>
                      <a:pt x="116908" y="133971"/>
                      <a:pt x="133958" y="116921"/>
                      <a:pt x="133958" y="95871"/>
                    </a:cubicBezTo>
                    <a:cubicBezTo>
                      <a:pt x="133958" y="74821"/>
                      <a:pt x="116908" y="57771"/>
                      <a:pt x="95858" y="5777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/>
              <a:lstStyle/>
              <a:p>
                <a:endParaRPr lang="zh-CN" altLang="en-US" dirty="0"/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1F4D1A6-4488-475E-BC7B-427B878E5CE1}"/>
                </a:ext>
              </a:extLst>
            </p:cNvPr>
            <p:cNvSpPr txBox="1"/>
            <p:nvPr/>
          </p:nvSpPr>
          <p:spPr>
            <a:xfrm>
              <a:off x="2789796" y="3156154"/>
              <a:ext cx="3997391" cy="400110"/>
            </a:xfrm>
            <a:prstGeom prst="rect">
              <a:avLst/>
            </a:prstGeom>
            <a:noFill/>
          </p:spPr>
          <p:txBody>
            <a:bodyPr wrap="none" anchor="b">
              <a:normAutofit/>
            </a:bodyPr>
            <a:lstStyle>
              <a:defPPr>
                <a:defRPr lang="zh-CN"/>
              </a:defPPr>
              <a:lvl1pPr marR="0" lvl="0" indent="0" defTabSz="913765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defRPr kumimoji="0" sz="2000" b="1" i="0" u="none" strike="noStrike" cap="none" spc="0" normalizeH="0" baseline="0">
                  <a:ln>
                    <a:noFill/>
                  </a:ln>
                  <a:effectLst/>
                  <a:uLnTx/>
                  <a:uFillTx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zh-CN" altLang="en-US" sz="1600" dirty="0"/>
                <a:t>问题表述技巧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18EBA46-41A0-4364-AF52-87C3F4C9FC16}"/>
                </a:ext>
              </a:extLst>
            </p:cNvPr>
            <p:cNvSpPr txBox="1"/>
            <p:nvPr/>
          </p:nvSpPr>
          <p:spPr>
            <a:xfrm>
              <a:off x="2789799" y="3556264"/>
              <a:ext cx="3997392" cy="2948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ts val="1500"/>
                </a:lnSpc>
                <a:defRPr sz="900"/>
              </a:lvl1pPr>
            </a:lstStyle>
            <a:p>
              <a:pPr>
                <a:lnSpc>
                  <a:spcPct val="120000"/>
                </a:lnSpc>
              </a:pPr>
              <a:r>
                <a:rPr lang="zh-CN" altLang="en-US" sz="1200" dirty="0"/>
                <a:t>明确研究问题，合理陈述研究目标和内容。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62FFB28-E9D7-4BFE-A6E0-F9DA845C2CB7}"/>
                </a:ext>
              </a:extLst>
            </p:cNvPr>
            <p:cNvSpPr txBox="1"/>
            <p:nvPr/>
          </p:nvSpPr>
          <p:spPr>
            <a:xfrm>
              <a:off x="2789796" y="4209783"/>
              <a:ext cx="3997391" cy="400110"/>
            </a:xfrm>
            <a:prstGeom prst="rect">
              <a:avLst/>
            </a:prstGeom>
            <a:noFill/>
          </p:spPr>
          <p:txBody>
            <a:bodyPr wrap="none" anchor="b">
              <a:normAutofit/>
            </a:bodyPr>
            <a:lstStyle>
              <a:defPPr>
                <a:defRPr lang="zh-CN"/>
              </a:defPPr>
              <a:lvl1pPr marR="0" lvl="0" indent="0" defTabSz="913765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defRPr kumimoji="0" sz="2000" b="1" i="0" u="none" strike="noStrike" cap="none" spc="0" normalizeH="0" baseline="0">
                  <a:ln>
                    <a:noFill/>
                  </a:ln>
                  <a:effectLst/>
                  <a:uLnTx/>
                  <a:uFillTx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zh-CN" altLang="en-US" sz="1600" dirty="0"/>
                <a:t>预测与应对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74AA954-A295-4F42-8FBD-A9CAD76C93F1}"/>
                </a:ext>
              </a:extLst>
            </p:cNvPr>
            <p:cNvSpPr txBox="1"/>
            <p:nvPr/>
          </p:nvSpPr>
          <p:spPr>
            <a:xfrm>
              <a:off x="2789799" y="4609893"/>
              <a:ext cx="3997392" cy="2948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ts val="1500"/>
                </a:lnSpc>
                <a:defRPr sz="900"/>
              </a:lvl1pPr>
            </a:lstStyle>
            <a:p>
              <a:pPr>
                <a:lnSpc>
                  <a:spcPct val="120000"/>
                </a:lnSpc>
              </a:pPr>
              <a:r>
                <a:rPr lang="zh-CN" altLang="en-US" sz="1200" dirty="0"/>
                <a:t>提前思考评委可能会提出的问题，并准备相应的答案</a:t>
              </a: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89B48C3C-7227-418A-8A84-5C7E96967119}"/>
                </a:ext>
              </a:extLst>
            </p:cNvPr>
            <p:cNvGrpSpPr/>
            <p:nvPr/>
          </p:nvGrpSpPr>
          <p:grpSpPr>
            <a:xfrm>
              <a:off x="2225656" y="4225173"/>
              <a:ext cx="444222" cy="444220"/>
              <a:chOff x="7078395" y="2794007"/>
              <a:chExt cx="444222" cy="444220"/>
            </a:xfrm>
          </p:grpSpPr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12B00DA9-5C34-4013-B583-7B74FE878EF7}"/>
                  </a:ext>
                </a:extLst>
              </p:cNvPr>
              <p:cNvSpPr/>
              <p:nvPr/>
            </p:nvSpPr>
            <p:spPr>
              <a:xfrm>
                <a:off x="7078395" y="2794007"/>
                <a:ext cx="444222" cy="444220"/>
              </a:xfrm>
              <a:prstGeom prst="roundRect">
                <a:avLst/>
              </a:pr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BDB0D959-3742-4364-934A-FB2AE22DCDC8}"/>
                  </a:ext>
                </a:extLst>
              </p:cNvPr>
              <p:cNvSpPr/>
              <p:nvPr/>
            </p:nvSpPr>
            <p:spPr bwMode="auto">
              <a:xfrm>
                <a:off x="7206741" y="2913337"/>
                <a:ext cx="187529" cy="205561"/>
              </a:xfrm>
              <a:custGeom>
                <a:avLst/>
                <a:gdLst>
                  <a:gd name="connsiteX0" fmla="*/ 248770 w 495300"/>
                  <a:gd name="connsiteY0" fmla="*/ 621 h 542925"/>
                  <a:gd name="connsiteX1" fmla="*/ 496420 w 495300"/>
                  <a:gd name="connsiteY1" fmla="*/ 248271 h 542925"/>
                  <a:gd name="connsiteX2" fmla="*/ 323827 w 495300"/>
                  <a:gd name="connsiteY2" fmla="*/ 484396 h 542925"/>
                  <a:gd name="connsiteX3" fmla="*/ 346973 w 495300"/>
                  <a:gd name="connsiteY3" fmla="*/ 524496 h 542925"/>
                  <a:gd name="connsiteX4" fmla="*/ 420220 w 495300"/>
                  <a:gd name="connsiteY4" fmla="*/ 524496 h 542925"/>
                  <a:gd name="connsiteX5" fmla="*/ 420220 w 495300"/>
                  <a:gd name="connsiteY5" fmla="*/ 543546 h 542925"/>
                  <a:gd name="connsiteX6" fmla="*/ 77320 w 495300"/>
                  <a:gd name="connsiteY6" fmla="*/ 543546 h 542925"/>
                  <a:gd name="connsiteX7" fmla="*/ 77320 w 495300"/>
                  <a:gd name="connsiteY7" fmla="*/ 524496 h 542925"/>
                  <a:gd name="connsiteX8" fmla="*/ 150567 w 495300"/>
                  <a:gd name="connsiteY8" fmla="*/ 524496 h 542925"/>
                  <a:gd name="connsiteX9" fmla="*/ 173713 w 495300"/>
                  <a:gd name="connsiteY9" fmla="*/ 484396 h 542925"/>
                  <a:gd name="connsiteX10" fmla="*/ 1120 w 495300"/>
                  <a:gd name="connsiteY10" fmla="*/ 248271 h 542925"/>
                  <a:gd name="connsiteX11" fmla="*/ 248770 w 495300"/>
                  <a:gd name="connsiteY11" fmla="*/ 621 h 542925"/>
                  <a:gd name="connsiteX12" fmla="*/ 192763 w 495300"/>
                  <a:gd name="connsiteY12" fmla="*/ 489539 h 542925"/>
                  <a:gd name="connsiteX13" fmla="*/ 172570 w 495300"/>
                  <a:gd name="connsiteY13" fmla="*/ 524496 h 542925"/>
                  <a:gd name="connsiteX14" fmla="*/ 324970 w 495300"/>
                  <a:gd name="connsiteY14" fmla="*/ 524496 h 542925"/>
                  <a:gd name="connsiteX15" fmla="*/ 304777 w 495300"/>
                  <a:gd name="connsiteY15" fmla="*/ 489539 h 542925"/>
                  <a:gd name="connsiteX16" fmla="*/ 248770 w 495300"/>
                  <a:gd name="connsiteY16" fmla="*/ 495921 h 542925"/>
                  <a:gd name="connsiteX17" fmla="*/ 192763 w 495300"/>
                  <a:gd name="connsiteY17" fmla="*/ 489539 h 542925"/>
                  <a:gd name="connsiteX18" fmla="*/ 248770 w 495300"/>
                  <a:gd name="connsiteY18" fmla="*/ 143496 h 542925"/>
                  <a:gd name="connsiteX19" fmla="*/ 143995 w 495300"/>
                  <a:gd name="connsiteY19" fmla="*/ 248271 h 542925"/>
                  <a:gd name="connsiteX20" fmla="*/ 248770 w 495300"/>
                  <a:gd name="connsiteY20" fmla="*/ 353046 h 542925"/>
                  <a:gd name="connsiteX21" fmla="*/ 353545 w 495300"/>
                  <a:gd name="connsiteY21" fmla="*/ 248271 h 542925"/>
                  <a:gd name="connsiteX22" fmla="*/ 248770 w 495300"/>
                  <a:gd name="connsiteY22" fmla="*/ 143496 h 542925"/>
                  <a:gd name="connsiteX23" fmla="*/ 367833 w 495300"/>
                  <a:gd name="connsiteY23" fmla="*/ 114921 h 542925"/>
                  <a:gd name="connsiteX24" fmla="*/ 353545 w 495300"/>
                  <a:gd name="connsiteY24" fmla="*/ 129209 h 542925"/>
                  <a:gd name="connsiteX25" fmla="*/ 367833 w 495300"/>
                  <a:gd name="connsiteY25" fmla="*/ 143496 h 542925"/>
                  <a:gd name="connsiteX26" fmla="*/ 382120 w 495300"/>
                  <a:gd name="connsiteY26" fmla="*/ 129209 h 542925"/>
                  <a:gd name="connsiteX27" fmla="*/ 367833 w 495300"/>
                  <a:gd name="connsiteY27" fmla="*/ 114921 h 54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495300" h="542925">
                    <a:moveTo>
                      <a:pt x="248770" y="621"/>
                    </a:moveTo>
                    <a:cubicBezTo>
                      <a:pt x="385549" y="621"/>
                      <a:pt x="496420" y="111492"/>
                      <a:pt x="496420" y="248271"/>
                    </a:cubicBezTo>
                    <a:cubicBezTo>
                      <a:pt x="496420" y="358856"/>
                      <a:pt x="423935" y="452582"/>
                      <a:pt x="323827" y="484396"/>
                    </a:cubicBezTo>
                    <a:lnTo>
                      <a:pt x="346973" y="524496"/>
                    </a:lnTo>
                    <a:lnTo>
                      <a:pt x="420220" y="524496"/>
                    </a:lnTo>
                    <a:lnTo>
                      <a:pt x="420220" y="543546"/>
                    </a:lnTo>
                    <a:lnTo>
                      <a:pt x="77320" y="543546"/>
                    </a:lnTo>
                    <a:lnTo>
                      <a:pt x="77320" y="524496"/>
                    </a:lnTo>
                    <a:lnTo>
                      <a:pt x="150567" y="524496"/>
                    </a:lnTo>
                    <a:lnTo>
                      <a:pt x="173713" y="484396"/>
                    </a:lnTo>
                    <a:cubicBezTo>
                      <a:pt x="73605" y="452582"/>
                      <a:pt x="1120" y="358856"/>
                      <a:pt x="1120" y="248271"/>
                    </a:cubicBezTo>
                    <a:cubicBezTo>
                      <a:pt x="1120" y="111492"/>
                      <a:pt x="111991" y="621"/>
                      <a:pt x="248770" y="621"/>
                    </a:cubicBezTo>
                    <a:close/>
                    <a:moveTo>
                      <a:pt x="192763" y="489539"/>
                    </a:moveTo>
                    <a:lnTo>
                      <a:pt x="172570" y="524496"/>
                    </a:lnTo>
                    <a:lnTo>
                      <a:pt x="324970" y="524496"/>
                    </a:lnTo>
                    <a:lnTo>
                      <a:pt x="304777" y="489539"/>
                    </a:lnTo>
                    <a:cubicBezTo>
                      <a:pt x="286775" y="493730"/>
                      <a:pt x="268010" y="495921"/>
                      <a:pt x="248770" y="495921"/>
                    </a:cubicBezTo>
                    <a:cubicBezTo>
                      <a:pt x="229530" y="495921"/>
                      <a:pt x="210765" y="493730"/>
                      <a:pt x="192763" y="489539"/>
                    </a:cubicBezTo>
                    <a:close/>
                    <a:moveTo>
                      <a:pt x="248770" y="143496"/>
                    </a:moveTo>
                    <a:cubicBezTo>
                      <a:pt x="190858" y="143496"/>
                      <a:pt x="143995" y="190359"/>
                      <a:pt x="143995" y="248271"/>
                    </a:cubicBezTo>
                    <a:cubicBezTo>
                      <a:pt x="143995" y="306183"/>
                      <a:pt x="190858" y="353046"/>
                      <a:pt x="248770" y="353046"/>
                    </a:cubicBezTo>
                    <a:cubicBezTo>
                      <a:pt x="306682" y="353046"/>
                      <a:pt x="353545" y="306183"/>
                      <a:pt x="353545" y="248271"/>
                    </a:cubicBezTo>
                    <a:cubicBezTo>
                      <a:pt x="353545" y="190359"/>
                      <a:pt x="306682" y="143496"/>
                      <a:pt x="248770" y="143496"/>
                    </a:cubicBezTo>
                    <a:close/>
                    <a:moveTo>
                      <a:pt x="367833" y="114921"/>
                    </a:moveTo>
                    <a:cubicBezTo>
                      <a:pt x="359927" y="114921"/>
                      <a:pt x="353545" y="121303"/>
                      <a:pt x="353545" y="129209"/>
                    </a:cubicBezTo>
                    <a:cubicBezTo>
                      <a:pt x="353545" y="137114"/>
                      <a:pt x="359927" y="143496"/>
                      <a:pt x="367833" y="143496"/>
                    </a:cubicBezTo>
                    <a:cubicBezTo>
                      <a:pt x="375738" y="143496"/>
                      <a:pt x="382120" y="137114"/>
                      <a:pt x="382120" y="129209"/>
                    </a:cubicBezTo>
                    <a:cubicBezTo>
                      <a:pt x="382120" y="121303"/>
                      <a:pt x="375738" y="114921"/>
                      <a:pt x="367833" y="11492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 dirty="0"/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EB0F187-88E1-444A-99A5-92962552DD0C}"/>
                </a:ext>
              </a:extLst>
            </p:cNvPr>
            <p:cNvSpPr txBox="1"/>
            <p:nvPr/>
          </p:nvSpPr>
          <p:spPr>
            <a:xfrm>
              <a:off x="2789796" y="5278802"/>
              <a:ext cx="3997391" cy="400110"/>
            </a:xfrm>
            <a:prstGeom prst="rect">
              <a:avLst/>
            </a:prstGeom>
            <a:noFill/>
          </p:spPr>
          <p:txBody>
            <a:bodyPr wrap="none" anchor="b">
              <a:normAutofit/>
            </a:bodyPr>
            <a:lstStyle>
              <a:defPPr>
                <a:defRPr lang="zh-CN"/>
              </a:defPPr>
              <a:lvl1pPr marR="0" lvl="0" indent="0" defTabSz="913765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defRPr kumimoji="0" sz="2000" b="1" i="0" u="none" strike="noStrike" cap="none" spc="0" normalizeH="0" baseline="0">
                  <a:ln>
                    <a:noFill/>
                  </a:ln>
                  <a:effectLst/>
                  <a:uLnTx/>
                  <a:uFillTx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zh-CN" altLang="en-US" sz="1600" dirty="0"/>
                <a:t>模拟答辩技巧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EE6B820-CE16-4323-8614-41FAD3EFD8AA}"/>
                </a:ext>
              </a:extLst>
            </p:cNvPr>
            <p:cNvSpPr txBox="1"/>
            <p:nvPr/>
          </p:nvSpPr>
          <p:spPr>
            <a:xfrm>
              <a:off x="2789799" y="5678912"/>
              <a:ext cx="3997392" cy="2948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ts val="1500"/>
                </a:lnSpc>
                <a:defRPr sz="900"/>
              </a:lvl1pPr>
            </a:lstStyle>
            <a:p>
              <a:pPr>
                <a:lnSpc>
                  <a:spcPct val="120000"/>
                </a:lnSpc>
              </a:pPr>
              <a:r>
                <a:rPr lang="zh-CN" altLang="en-US" sz="1200" dirty="0"/>
                <a:t>通过模拟答辩提高自己的表达和应答能力</a:t>
              </a: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A05D8C4F-2905-453B-A6E5-88CF42F30318}"/>
                </a:ext>
              </a:extLst>
            </p:cNvPr>
            <p:cNvGrpSpPr/>
            <p:nvPr/>
          </p:nvGrpSpPr>
          <p:grpSpPr>
            <a:xfrm>
              <a:off x="2225655" y="5275371"/>
              <a:ext cx="444222" cy="444220"/>
              <a:chOff x="7881396" y="2794007"/>
              <a:chExt cx="444222" cy="444220"/>
            </a:xfrm>
          </p:grpSpPr>
          <p:sp>
            <p:nvSpPr>
              <p:cNvPr id="16" name="Rectangle: Rounded Corners 15">
                <a:extLst>
                  <a:ext uri="{FF2B5EF4-FFF2-40B4-BE49-F238E27FC236}">
                    <a16:creationId xmlns:a16="http://schemas.microsoft.com/office/drawing/2014/main" id="{3376CCB9-F372-4BC2-A48B-6DFA4789E58C}"/>
                  </a:ext>
                </a:extLst>
              </p:cNvPr>
              <p:cNvSpPr/>
              <p:nvPr/>
            </p:nvSpPr>
            <p:spPr>
              <a:xfrm>
                <a:off x="7881396" y="2794007"/>
                <a:ext cx="444222" cy="444220"/>
              </a:xfrm>
              <a:prstGeom prst="roundRect">
                <a:avLst/>
              </a:pr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EA5A1AFE-E2A5-467B-B4F5-A0C61690085F}"/>
                  </a:ext>
                </a:extLst>
              </p:cNvPr>
              <p:cNvSpPr/>
              <p:nvPr/>
            </p:nvSpPr>
            <p:spPr bwMode="auto">
              <a:xfrm>
                <a:off x="8019080" y="2913337"/>
                <a:ext cx="168853" cy="205561"/>
              </a:xfrm>
              <a:custGeom>
                <a:avLst/>
                <a:gdLst>
                  <a:gd name="connsiteX0" fmla="*/ 283816 w 438150"/>
                  <a:gd name="connsiteY0" fmla="*/ 621 h 533400"/>
                  <a:gd name="connsiteX1" fmla="*/ 286102 w 438150"/>
                  <a:gd name="connsiteY1" fmla="*/ 716 h 533400"/>
                  <a:gd name="connsiteX2" fmla="*/ 286102 w 438150"/>
                  <a:gd name="connsiteY2" fmla="*/ 124446 h 533400"/>
                  <a:gd name="connsiteX3" fmla="*/ 286197 w 438150"/>
                  <a:gd name="connsiteY3" fmla="*/ 126160 h 533400"/>
                  <a:gd name="connsiteX4" fmla="*/ 314677 w 438150"/>
                  <a:gd name="connsiteY4" fmla="*/ 153021 h 533400"/>
                  <a:gd name="connsiteX5" fmla="*/ 314677 w 438150"/>
                  <a:gd name="connsiteY5" fmla="*/ 153021 h 533400"/>
                  <a:gd name="connsiteX6" fmla="*/ 438407 w 438150"/>
                  <a:gd name="connsiteY6" fmla="*/ 153021 h 533400"/>
                  <a:gd name="connsiteX7" fmla="*/ 438502 w 438150"/>
                  <a:gd name="connsiteY7" fmla="*/ 155307 h 533400"/>
                  <a:gd name="connsiteX8" fmla="*/ 438502 w 438150"/>
                  <a:gd name="connsiteY8" fmla="*/ 505446 h 533400"/>
                  <a:gd name="connsiteX9" fmla="*/ 409927 w 438150"/>
                  <a:gd name="connsiteY9" fmla="*/ 534021 h 533400"/>
                  <a:gd name="connsiteX10" fmla="*/ 28927 w 438150"/>
                  <a:gd name="connsiteY10" fmla="*/ 534021 h 533400"/>
                  <a:gd name="connsiteX11" fmla="*/ 352 w 438150"/>
                  <a:gd name="connsiteY11" fmla="*/ 505446 h 533400"/>
                  <a:gd name="connsiteX12" fmla="*/ 352 w 438150"/>
                  <a:gd name="connsiteY12" fmla="*/ 29196 h 533400"/>
                  <a:gd name="connsiteX13" fmla="*/ 28927 w 438150"/>
                  <a:gd name="connsiteY13" fmla="*/ 621 h 533400"/>
                  <a:gd name="connsiteX14" fmla="*/ 283816 w 438150"/>
                  <a:gd name="connsiteY14" fmla="*/ 621 h 533400"/>
                  <a:gd name="connsiteX15" fmla="*/ 248002 w 438150"/>
                  <a:gd name="connsiteY15" fmla="*/ 200646 h 533400"/>
                  <a:gd name="connsiteX16" fmla="*/ 152752 w 438150"/>
                  <a:gd name="connsiteY16" fmla="*/ 200646 h 533400"/>
                  <a:gd name="connsiteX17" fmla="*/ 152752 w 438150"/>
                  <a:gd name="connsiteY17" fmla="*/ 410196 h 533400"/>
                  <a:gd name="connsiteX18" fmla="*/ 171802 w 438150"/>
                  <a:gd name="connsiteY18" fmla="*/ 410196 h 533400"/>
                  <a:gd name="connsiteX19" fmla="*/ 171802 w 438150"/>
                  <a:gd name="connsiteY19" fmla="*/ 314946 h 533400"/>
                  <a:gd name="connsiteX20" fmla="*/ 248002 w 438150"/>
                  <a:gd name="connsiteY20" fmla="*/ 314946 h 533400"/>
                  <a:gd name="connsiteX21" fmla="*/ 250098 w 438150"/>
                  <a:gd name="connsiteY21" fmla="*/ 314946 h 533400"/>
                  <a:gd name="connsiteX22" fmla="*/ 305152 w 438150"/>
                  <a:gd name="connsiteY22" fmla="*/ 257796 h 533400"/>
                  <a:gd name="connsiteX23" fmla="*/ 248002 w 438150"/>
                  <a:gd name="connsiteY23" fmla="*/ 200646 h 533400"/>
                  <a:gd name="connsiteX24" fmla="*/ 248002 w 438150"/>
                  <a:gd name="connsiteY24" fmla="*/ 200646 h 533400"/>
                  <a:gd name="connsiteX25" fmla="*/ 248002 w 438150"/>
                  <a:gd name="connsiteY25" fmla="*/ 219696 h 533400"/>
                  <a:gd name="connsiteX26" fmla="*/ 286102 w 438150"/>
                  <a:gd name="connsiteY26" fmla="*/ 257796 h 533400"/>
                  <a:gd name="connsiteX27" fmla="*/ 248002 w 438150"/>
                  <a:gd name="connsiteY27" fmla="*/ 295896 h 533400"/>
                  <a:gd name="connsiteX28" fmla="*/ 248002 w 438150"/>
                  <a:gd name="connsiteY28" fmla="*/ 295896 h 533400"/>
                  <a:gd name="connsiteX29" fmla="*/ 171802 w 438150"/>
                  <a:gd name="connsiteY29" fmla="*/ 295896 h 533400"/>
                  <a:gd name="connsiteX30" fmla="*/ 171802 w 438150"/>
                  <a:gd name="connsiteY30" fmla="*/ 219696 h 533400"/>
                  <a:gd name="connsiteX31" fmla="*/ 248002 w 438150"/>
                  <a:gd name="connsiteY31" fmla="*/ 219696 h 533400"/>
                  <a:gd name="connsiteX32" fmla="*/ 428977 w 438150"/>
                  <a:gd name="connsiteY32" fmla="*/ 133971 h 533400"/>
                  <a:gd name="connsiteX33" fmla="*/ 314677 w 438150"/>
                  <a:gd name="connsiteY33" fmla="*/ 133971 h 533400"/>
                  <a:gd name="connsiteX34" fmla="*/ 313534 w 438150"/>
                  <a:gd name="connsiteY34" fmla="*/ 133876 h 533400"/>
                  <a:gd name="connsiteX35" fmla="*/ 305152 w 438150"/>
                  <a:gd name="connsiteY35" fmla="*/ 124446 h 533400"/>
                  <a:gd name="connsiteX36" fmla="*/ 305152 w 438150"/>
                  <a:gd name="connsiteY36" fmla="*/ 124446 h 533400"/>
                  <a:gd name="connsiteX37" fmla="*/ 305152 w 438150"/>
                  <a:gd name="connsiteY37" fmla="*/ 10146 h 533400"/>
                  <a:gd name="connsiteX38" fmla="*/ 428977 w 438150"/>
                  <a:gd name="connsiteY38" fmla="*/ 133971 h 533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438150" h="533400">
                    <a:moveTo>
                      <a:pt x="283816" y="621"/>
                    </a:moveTo>
                    <a:cubicBezTo>
                      <a:pt x="284578" y="621"/>
                      <a:pt x="285340" y="621"/>
                      <a:pt x="286102" y="716"/>
                    </a:cubicBezTo>
                    <a:lnTo>
                      <a:pt x="286102" y="124446"/>
                    </a:lnTo>
                    <a:lnTo>
                      <a:pt x="286197" y="126160"/>
                    </a:lnTo>
                    <a:cubicBezTo>
                      <a:pt x="287055" y="141115"/>
                      <a:pt x="299532" y="153021"/>
                      <a:pt x="314677" y="153021"/>
                    </a:cubicBezTo>
                    <a:lnTo>
                      <a:pt x="314677" y="153021"/>
                    </a:lnTo>
                    <a:lnTo>
                      <a:pt x="438407" y="153021"/>
                    </a:lnTo>
                    <a:cubicBezTo>
                      <a:pt x="438502" y="153783"/>
                      <a:pt x="438502" y="154545"/>
                      <a:pt x="438502" y="155307"/>
                    </a:cubicBezTo>
                    <a:lnTo>
                      <a:pt x="438502" y="505446"/>
                    </a:lnTo>
                    <a:cubicBezTo>
                      <a:pt x="438502" y="521257"/>
                      <a:pt x="425739" y="534021"/>
                      <a:pt x="409927" y="534021"/>
                    </a:cubicBezTo>
                    <a:lnTo>
                      <a:pt x="28927" y="534021"/>
                    </a:lnTo>
                    <a:cubicBezTo>
                      <a:pt x="13115" y="534021"/>
                      <a:pt x="352" y="521257"/>
                      <a:pt x="352" y="505446"/>
                    </a:cubicBezTo>
                    <a:lnTo>
                      <a:pt x="352" y="29196"/>
                    </a:lnTo>
                    <a:cubicBezTo>
                      <a:pt x="352" y="13385"/>
                      <a:pt x="13115" y="621"/>
                      <a:pt x="28927" y="621"/>
                    </a:cubicBezTo>
                    <a:lnTo>
                      <a:pt x="283816" y="621"/>
                    </a:lnTo>
                    <a:close/>
                    <a:moveTo>
                      <a:pt x="248002" y="200646"/>
                    </a:moveTo>
                    <a:lnTo>
                      <a:pt x="152752" y="200646"/>
                    </a:lnTo>
                    <a:lnTo>
                      <a:pt x="152752" y="410196"/>
                    </a:lnTo>
                    <a:lnTo>
                      <a:pt x="171802" y="410196"/>
                    </a:lnTo>
                    <a:lnTo>
                      <a:pt x="171802" y="314946"/>
                    </a:lnTo>
                    <a:lnTo>
                      <a:pt x="248002" y="314946"/>
                    </a:lnTo>
                    <a:lnTo>
                      <a:pt x="250098" y="314946"/>
                    </a:lnTo>
                    <a:cubicBezTo>
                      <a:pt x="280673" y="313803"/>
                      <a:pt x="305152" y="288657"/>
                      <a:pt x="305152" y="257796"/>
                    </a:cubicBezTo>
                    <a:cubicBezTo>
                      <a:pt x="305152" y="226268"/>
                      <a:pt x="279530" y="200646"/>
                      <a:pt x="248002" y="200646"/>
                    </a:cubicBezTo>
                    <a:lnTo>
                      <a:pt x="248002" y="200646"/>
                    </a:lnTo>
                    <a:close/>
                    <a:moveTo>
                      <a:pt x="248002" y="219696"/>
                    </a:moveTo>
                    <a:cubicBezTo>
                      <a:pt x="269052" y="219696"/>
                      <a:pt x="286102" y="236746"/>
                      <a:pt x="286102" y="257796"/>
                    </a:cubicBezTo>
                    <a:cubicBezTo>
                      <a:pt x="286102" y="278846"/>
                      <a:pt x="269052" y="295896"/>
                      <a:pt x="248002" y="295896"/>
                    </a:cubicBezTo>
                    <a:lnTo>
                      <a:pt x="248002" y="295896"/>
                    </a:lnTo>
                    <a:lnTo>
                      <a:pt x="171802" y="295896"/>
                    </a:lnTo>
                    <a:lnTo>
                      <a:pt x="171802" y="219696"/>
                    </a:lnTo>
                    <a:lnTo>
                      <a:pt x="248002" y="219696"/>
                    </a:lnTo>
                    <a:close/>
                    <a:moveTo>
                      <a:pt x="428977" y="133971"/>
                    </a:moveTo>
                    <a:lnTo>
                      <a:pt x="314677" y="133971"/>
                    </a:lnTo>
                    <a:lnTo>
                      <a:pt x="313534" y="133876"/>
                    </a:lnTo>
                    <a:cubicBezTo>
                      <a:pt x="308772" y="133304"/>
                      <a:pt x="305152" y="129304"/>
                      <a:pt x="305152" y="124446"/>
                    </a:cubicBezTo>
                    <a:lnTo>
                      <a:pt x="305152" y="124446"/>
                    </a:lnTo>
                    <a:lnTo>
                      <a:pt x="305152" y="10146"/>
                    </a:lnTo>
                    <a:lnTo>
                      <a:pt x="428977" y="13397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 dirty="0"/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103D680-18AE-4A39-A615-A83E946CB4FE}"/>
                </a:ext>
              </a:extLst>
            </p:cNvPr>
            <p:cNvSpPr txBox="1"/>
            <p:nvPr/>
          </p:nvSpPr>
          <p:spPr>
            <a:xfrm>
              <a:off x="660400" y="1086828"/>
              <a:ext cx="5242924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solidFill>
                    <a:schemeClr val="tx1"/>
                  </a:solidFill>
                </a:rPr>
                <a:t>构建问题框架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A153B72-E48F-42FD-92ED-707DFBFEBAD7}"/>
                </a:ext>
              </a:extLst>
            </p:cNvPr>
            <p:cNvSpPr txBox="1"/>
            <p:nvPr/>
          </p:nvSpPr>
          <p:spPr>
            <a:xfrm>
              <a:off x="676568" y="2252387"/>
              <a:ext cx="5226755" cy="2948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ts val="1500"/>
                </a:lnSpc>
                <a:defRPr sz="900"/>
              </a:lvl1pPr>
            </a:lstStyle>
            <a:p>
              <a:pPr>
                <a:lnSpc>
                  <a:spcPct val="120000"/>
                </a:lnSpc>
              </a:pPr>
              <a:r>
                <a:rPr lang="zh-CN" altLang="en-US" sz="1200" dirty="0"/>
                <a:t>帮助学生建立答辩问题的框架，以便更好地组织答辩内容。</a:t>
              </a:r>
            </a:p>
          </p:txBody>
        </p:sp>
      </p:grpSp>
      <p:sp>
        <p:nvSpPr>
          <p:cNvPr id="23" name="Title 22"/>
          <p:cNvSpPr>
            <a:spLocks noGrp="1"/>
          </p:cNvSpPr>
          <p:nvPr>
            <p:ph type="title"/>
          </p:nvPr>
        </p:nvSpPr>
        <p:spPr/>
        <p:txBody>
          <a:bodyPr wrap="square">
            <a:normAutofit/>
          </a:bodyPr>
          <a:lstStyle/>
          <a:p>
            <a:pPr lvl="0"/>
            <a:r>
              <a:rPr lang="en-US" dirty="0"/>
              <a:t>构建问题框架——逻辑清晰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023629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660398" y="1026886"/>
            <a:ext cx="10858502" cy="4517571"/>
            <a:chOff x="660398" y="1026886"/>
            <a:chExt cx="10858502" cy="4517571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A1275FA1-770E-4A66-BEDB-2AF2CAA64DB1}"/>
                </a:ext>
              </a:extLst>
            </p:cNvPr>
            <p:cNvSpPr/>
            <p:nvPr/>
          </p:nvSpPr>
          <p:spPr>
            <a:xfrm>
              <a:off x="660400" y="1026886"/>
              <a:ext cx="10858500" cy="660125"/>
            </a:xfrm>
            <a:prstGeom prst="rect">
              <a:avLst/>
            </a:prstGeom>
          </p:spPr>
          <p:txBody>
            <a:bodyPr wrap="square" anchor="b" anchorCtr="0">
              <a:noAutofit/>
            </a:bodyPr>
            <a:lstStyle/>
            <a:p>
              <a:pPr algn="ctr">
                <a:lnSpc>
                  <a:spcPct val="100000"/>
                </a:lnSpc>
                <a:buSzPct val="25000"/>
              </a:pPr>
              <a:r>
                <a:rPr lang="zh-CN" altLang="en-US" sz="2400" b="1" dirty="0">
                  <a:solidFill>
                    <a:schemeClr val="tx1"/>
                  </a:solidFill>
                </a:rPr>
                <a:t>提升答辩信心与表述能力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88D1C2D-A7C8-4A73-B8E3-380B5F8B138C}"/>
                </a:ext>
              </a:extLst>
            </p:cNvPr>
            <p:cNvSpPr txBox="1"/>
            <p:nvPr/>
          </p:nvSpPr>
          <p:spPr>
            <a:xfrm>
              <a:off x="660398" y="1705241"/>
              <a:ext cx="10858501" cy="2948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lnSpc>
                  <a:spcPct val="150000"/>
                </a:lnSpc>
                <a:defRPr sz="1200">
                  <a:solidFill>
                    <a:schemeClr val="bg1">
                      <a:lumMod val="50000"/>
                    </a:schemeClr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lang="zh-CN" altLang="en-US" sz="1200" dirty="0">
                  <a:solidFill>
                    <a:schemeClr val="tx1"/>
                  </a:solidFill>
                </a:rPr>
                <a:t>掌握表述技巧，让评委更清晰地理解研究问题</a:t>
              </a:r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752232C0-3062-9C67-E80D-0EDD570B5B45}"/>
                </a:ext>
              </a:extLst>
            </p:cNvPr>
            <p:cNvGrpSpPr/>
            <p:nvPr/>
          </p:nvGrpSpPr>
          <p:grpSpPr>
            <a:xfrm>
              <a:off x="1093930" y="2912211"/>
              <a:ext cx="2645626" cy="2632246"/>
              <a:chOff x="1215540" y="2912211"/>
              <a:chExt cx="2645626" cy="2632246"/>
            </a:xfrm>
          </p:grpSpPr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6A0474F3-0B19-4EFE-B105-77AA44985C02}"/>
                  </a:ext>
                </a:extLst>
              </p:cNvPr>
              <p:cNvSpPr txBox="1"/>
              <p:nvPr/>
            </p:nvSpPr>
            <p:spPr>
              <a:xfrm>
                <a:off x="1790174" y="2943760"/>
                <a:ext cx="1763626" cy="463846"/>
              </a:xfrm>
              <a:prstGeom prst="rect">
                <a:avLst/>
              </a:prstGeom>
              <a:noFill/>
            </p:spPr>
            <p:txBody>
              <a:bodyPr wrap="none" lIns="90000" tIns="46800" rIns="90000" bIns="46800" rtlCol="0" anchor="b" anchorCtr="0"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zh-CN" altLang="en-US" sz="1600" b="1" dirty="0"/>
                  <a:t>简明扼要</a:t>
                </a:r>
                <a:endParaRPr lang="zh-CN" altLang="en-US" sz="2400" b="1" dirty="0"/>
              </a:p>
            </p:txBody>
          </p:sp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54A3E48A-5CC1-4131-B9F9-52C9B7BECD0D}"/>
                  </a:ext>
                </a:extLst>
              </p:cNvPr>
              <p:cNvSpPr/>
              <p:nvPr/>
            </p:nvSpPr>
            <p:spPr>
              <a:xfrm flipH="1">
                <a:off x="1790171" y="3714202"/>
                <a:ext cx="2070995" cy="1830255"/>
              </a:xfrm>
              <a:prstGeom prst="rect">
                <a:avLst/>
              </a:prstGeom>
              <a:noFill/>
              <a:ln w="57150" cap="rnd">
                <a:noFill/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0000" tIns="46800" rIns="90000" bIns="46800" numCol="1" spcCol="0" rtlCol="0" fromWordArt="0" anchor="t" anchorCtr="0" forceAA="0" compatLnSpc="1">
                <a:noAutofit/>
              </a:bodyPr>
              <a:lstStyle/>
              <a:p>
                <a:pPr marL="171450" indent="-1714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1200" dirty="0">
                    <a:solidFill>
                      <a:schemeClr val="tx1"/>
                    </a:solidFill>
                  </a:rPr>
                  <a:t>让每个观点都直击主题</a:t>
                </a:r>
              </a:p>
            </p:txBody>
          </p: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FC21BCB8-E35A-AECD-9DEF-03FBEBE3FF0A}"/>
                  </a:ext>
                </a:extLst>
              </p:cNvPr>
              <p:cNvGrpSpPr/>
              <p:nvPr/>
            </p:nvGrpSpPr>
            <p:grpSpPr>
              <a:xfrm>
                <a:off x="1215540" y="2912211"/>
                <a:ext cx="500385" cy="500385"/>
                <a:chOff x="775841" y="2923362"/>
                <a:chExt cx="500385" cy="500385"/>
              </a:xfrm>
            </p:grpSpPr>
            <p:sp>
              <p:nvSpPr>
                <p:cNvPr id="26" name="Freeform: Shape 25">
                  <a:extLst>
                    <a:ext uri="{FF2B5EF4-FFF2-40B4-BE49-F238E27FC236}">
                      <a16:creationId xmlns:a16="http://schemas.microsoft.com/office/drawing/2014/main" id="{8F0C839D-2994-E10C-4C73-2EBE3B6849CB}"/>
                    </a:ext>
                  </a:extLst>
                </p:cNvPr>
                <p:cNvSpPr/>
                <p:nvPr/>
              </p:nvSpPr>
              <p:spPr bwMode="auto">
                <a:xfrm>
                  <a:off x="775841" y="2923362"/>
                  <a:ext cx="500385" cy="500385"/>
                </a:xfrm>
                <a:custGeom>
                  <a:avLst/>
                  <a:gdLst>
                    <a:gd name="T0" fmla="*/ 283 w 566"/>
                    <a:gd name="T1" fmla="*/ 566 h 566"/>
                    <a:gd name="T2" fmla="*/ 0 w 566"/>
                    <a:gd name="T3" fmla="*/ 383 h 566"/>
                    <a:gd name="T4" fmla="*/ 97 w 566"/>
                    <a:gd name="T5" fmla="*/ 136 h 566"/>
                    <a:gd name="T6" fmla="*/ 283 w 566"/>
                    <a:gd name="T7" fmla="*/ 0 h 566"/>
                    <a:gd name="T8" fmla="*/ 469 w 566"/>
                    <a:gd name="T9" fmla="*/ 136 h 566"/>
                    <a:gd name="T10" fmla="*/ 566 w 566"/>
                    <a:gd name="T11" fmla="*/ 383 h 566"/>
                    <a:gd name="T12" fmla="*/ 283 w 566"/>
                    <a:gd name="T13" fmla="*/ 566 h 5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66" h="566">
                      <a:moveTo>
                        <a:pt x="283" y="566"/>
                      </a:moveTo>
                      <a:cubicBezTo>
                        <a:pt x="93" y="566"/>
                        <a:pt x="0" y="506"/>
                        <a:pt x="0" y="383"/>
                      </a:cubicBezTo>
                      <a:cubicBezTo>
                        <a:pt x="0" y="314"/>
                        <a:pt x="37" y="219"/>
                        <a:pt x="97" y="136"/>
                      </a:cubicBezTo>
                      <a:cubicBezTo>
                        <a:pt x="158" y="51"/>
                        <a:pt x="228" y="0"/>
                        <a:pt x="283" y="0"/>
                      </a:cubicBezTo>
                      <a:cubicBezTo>
                        <a:pt x="338" y="0"/>
                        <a:pt x="408" y="51"/>
                        <a:pt x="469" y="136"/>
                      </a:cubicBezTo>
                      <a:cubicBezTo>
                        <a:pt x="529" y="219"/>
                        <a:pt x="566" y="314"/>
                        <a:pt x="566" y="383"/>
                      </a:cubicBezTo>
                      <a:cubicBezTo>
                        <a:pt x="566" y="506"/>
                        <a:pt x="473" y="566"/>
                        <a:pt x="283" y="56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/>
                </a:p>
              </p:txBody>
            </p:sp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6D4DC6C8-5532-9BB4-AF9F-2600872A4261}"/>
                    </a:ext>
                  </a:extLst>
                </p:cNvPr>
                <p:cNvSpPr txBox="1"/>
                <p:nvPr/>
              </p:nvSpPr>
              <p:spPr>
                <a:xfrm>
                  <a:off x="809625" y="3012282"/>
                  <a:ext cx="44114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b="1" dirty="0">
                      <a:solidFill>
                        <a:schemeClr val="bg1"/>
                      </a:solidFill>
                    </a:rPr>
                    <a:t>01</a:t>
                  </a:r>
                  <a:endParaRPr lang="zh-CN" altLang="en-US" b="1" dirty="0">
                    <a:solidFill>
                      <a:schemeClr val="bg1"/>
                    </a:solidFill>
                  </a:endParaRPr>
                </a:p>
              </p:txBody>
            </p:sp>
          </p:grpSp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F781D211-95AB-70FD-768C-172D280A730A}"/>
                </a:ext>
              </a:extLst>
            </p:cNvPr>
            <p:cNvGrpSpPr/>
            <p:nvPr/>
          </p:nvGrpSpPr>
          <p:grpSpPr>
            <a:xfrm>
              <a:off x="4838664" y="2912211"/>
              <a:ext cx="2605174" cy="2632246"/>
              <a:chOff x="5207677" y="2912211"/>
              <a:chExt cx="2605174" cy="2632246"/>
            </a:xfrm>
          </p:grpSpPr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0ACDC43C-5871-4E00-883C-E96895F27C1B}"/>
                  </a:ext>
                </a:extLst>
              </p:cNvPr>
              <p:cNvSpPr txBox="1"/>
              <p:nvPr/>
            </p:nvSpPr>
            <p:spPr>
              <a:xfrm>
                <a:off x="5741859" y="2943760"/>
                <a:ext cx="1763626" cy="463846"/>
              </a:xfrm>
              <a:prstGeom prst="rect">
                <a:avLst/>
              </a:prstGeom>
              <a:noFill/>
            </p:spPr>
            <p:txBody>
              <a:bodyPr wrap="none" lIns="90000" tIns="46800" rIns="90000" bIns="46800" rtlCol="0" anchor="b" anchorCtr="0"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zh-CN" altLang="en-US" sz="1600" b="1" dirty="0"/>
                  <a:t>重点突出</a:t>
                </a:r>
                <a:endParaRPr lang="zh-CN" altLang="en-US" sz="2400" b="1" dirty="0"/>
              </a:p>
            </p:txBody>
          </p:sp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8FC915E0-7802-4DCF-9098-44A43AAA18A6}"/>
                  </a:ext>
                </a:extLst>
              </p:cNvPr>
              <p:cNvSpPr/>
              <p:nvPr/>
            </p:nvSpPr>
            <p:spPr>
              <a:xfrm flipH="1">
                <a:off x="5741856" y="3714202"/>
                <a:ext cx="2070995" cy="1830255"/>
              </a:xfrm>
              <a:prstGeom prst="rect">
                <a:avLst/>
              </a:prstGeom>
              <a:noFill/>
              <a:ln w="57150" cap="rnd">
                <a:noFill/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0000" tIns="46800" rIns="90000" bIns="46800" numCol="1" spcCol="0" rtlCol="0" fromWordArt="0" anchor="t" anchorCtr="0" forceAA="0" compatLnSpc="1">
                <a:noAutofit/>
              </a:bodyPr>
              <a:lstStyle/>
              <a:p>
                <a:pPr marL="171450" indent="-1714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1200" dirty="0">
                    <a:solidFill>
                      <a:schemeClr val="tx1"/>
                    </a:solidFill>
                  </a:rPr>
                  <a:t>对于重要观点进行强调和解释</a:t>
                </a:r>
              </a:p>
            </p:txBody>
          </p: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1C2F7B4B-2F02-C9E4-AB5A-37E03A75BC8E}"/>
                  </a:ext>
                </a:extLst>
              </p:cNvPr>
              <p:cNvGrpSpPr/>
              <p:nvPr/>
            </p:nvGrpSpPr>
            <p:grpSpPr>
              <a:xfrm>
                <a:off x="5207677" y="2912211"/>
                <a:ext cx="500385" cy="500385"/>
                <a:chOff x="775841" y="2923362"/>
                <a:chExt cx="500385" cy="500385"/>
              </a:xfrm>
            </p:grpSpPr>
            <p:sp>
              <p:nvSpPr>
                <p:cNvPr id="29" name="Freeform: Shape 28">
                  <a:extLst>
                    <a:ext uri="{FF2B5EF4-FFF2-40B4-BE49-F238E27FC236}">
                      <a16:creationId xmlns:a16="http://schemas.microsoft.com/office/drawing/2014/main" id="{F690F431-6338-8B71-FE64-2120F660DFA7}"/>
                    </a:ext>
                  </a:extLst>
                </p:cNvPr>
                <p:cNvSpPr/>
                <p:nvPr/>
              </p:nvSpPr>
              <p:spPr bwMode="auto">
                <a:xfrm>
                  <a:off x="775841" y="2923362"/>
                  <a:ext cx="500385" cy="500385"/>
                </a:xfrm>
                <a:custGeom>
                  <a:avLst/>
                  <a:gdLst>
                    <a:gd name="T0" fmla="*/ 283 w 566"/>
                    <a:gd name="T1" fmla="*/ 566 h 566"/>
                    <a:gd name="T2" fmla="*/ 0 w 566"/>
                    <a:gd name="T3" fmla="*/ 383 h 566"/>
                    <a:gd name="T4" fmla="*/ 97 w 566"/>
                    <a:gd name="T5" fmla="*/ 136 h 566"/>
                    <a:gd name="T6" fmla="*/ 283 w 566"/>
                    <a:gd name="T7" fmla="*/ 0 h 566"/>
                    <a:gd name="T8" fmla="*/ 469 w 566"/>
                    <a:gd name="T9" fmla="*/ 136 h 566"/>
                    <a:gd name="T10" fmla="*/ 566 w 566"/>
                    <a:gd name="T11" fmla="*/ 383 h 566"/>
                    <a:gd name="T12" fmla="*/ 283 w 566"/>
                    <a:gd name="T13" fmla="*/ 566 h 5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66" h="566">
                      <a:moveTo>
                        <a:pt x="283" y="566"/>
                      </a:moveTo>
                      <a:cubicBezTo>
                        <a:pt x="93" y="566"/>
                        <a:pt x="0" y="506"/>
                        <a:pt x="0" y="383"/>
                      </a:cubicBezTo>
                      <a:cubicBezTo>
                        <a:pt x="0" y="314"/>
                        <a:pt x="37" y="219"/>
                        <a:pt x="97" y="136"/>
                      </a:cubicBezTo>
                      <a:cubicBezTo>
                        <a:pt x="158" y="51"/>
                        <a:pt x="228" y="0"/>
                        <a:pt x="283" y="0"/>
                      </a:cubicBezTo>
                      <a:cubicBezTo>
                        <a:pt x="338" y="0"/>
                        <a:pt x="408" y="51"/>
                        <a:pt x="469" y="136"/>
                      </a:cubicBezTo>
                      <a:cubicBezTo>
                        <a:pt x="529" y="219"/>
                        <a:pt x="566" y="314"/>
                        <a:pt x="566" y="383"/>
                      </a:cubicBezTo>
                      <a:cubicBezTo>
                        <a:pt x="566" y="506"/>
                        <a:pt x="473" y="566"/>
                        <a:pt x="283" y="566"/>
                      </a:cubicBezTo>
                      <a:close/>
                    </a:path>
                  </a:pathLst>
                </a:custGeom>
                <a:solidFill>
                  <a:schemeClr val="tx2">
                    <a:alpha val="70000"/>
                  </a:scheme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  <a:extLst>
                  <a:ext uri="{91240B29-F687-4F45-9708-019B960494DF}">
                    <a14:hiddenLine xmlns:a14="http://schemas.microsoft.com/office/drawing/2010/main" w="12700" cap="flat" cmpd="sng" algn="ctr">
                      <a:solidFill>
                        <a:schemeClr val="accent1">
                          <a:shade val="50000"/>
                        </a:schemeClr>
                      </a:solidFill>
                      <a:prstDash val="solid"/>
                      <a:miter lim="800000"/>
                    </a14:hiddenLine>
                  </a:ext>
                </a:ex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 dirty="0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A8E8CAFF-360B-96B3-D756-4A82EB95BC81}"/>
                    </a:ext>
                  </a:extLst>
                </p:cNvPr>
                <p:cNvSpPr txBox="1"/>
                <p:nvPr/>
              </p:nvSpPr>
              <p:spPr>
                <a:xfrm>
                  <a:off x="809625" y="3012282"/>
                  <a:ext cx="44114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b="1" dirty="0">
                      <a:solidFill>
                        <a:schemeClr val="bg1"/>
                      </a:solidFill>
                    </a:rPr>
                    <a:t>02</a:t>
                  </a:r>
                  <a:endParaRPr lang="zh-CN" altLang="en-US" b="1" dirty="0">
                    <a:solidFill>
                      <a:schemeClr val="bg1"/>
                    </a:solidFill>
                  </a:endParaRPr>
                </a:p>
              </p:txBody>
            </p:sp>
          </p:grp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8DE12737-B76E-43E4-D503-53DDADA297B6}"/>
                </a:ext>
              </a:extLst>
            </p:cNvPr>
            <p:cNvGrpSpPr/>
            <p:nvPr/>
          </p:nvGrpSpPr>
          <p:grpSpPr>
            <a:xfrm>
              <a:off x="8542947" y="2912211"/>
              <a:ext cx="2631630" cy="2632246"/>
              <a:chOff x="9132906" y="2912211"/>
              <a:chExt cx="2631630" cy="2632246"/>
            </a:xfrm>
          </p:grpSpPr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B2808E97-3318-4123-8B14-5823C7A71602}"/>
                  </a:ext>
                </a:extLst>
              </p:cNvPr>
              <p:cNvSpPr txBox="1"/>
              <p:nvPr/>
            </p:nvSpPr>
            <p:spPr>
              <a:xfrm>
                <a:off x="9693544" y="2943760"/>
                <a:ext cx="1763626" cy="463846"/>
              </a:xfrm>
              <a:prstGeom prst="rect">
                <a:avLst/>
              </a:prstGeom>
              <a:noFill/>
            </p:spPr>
            <p:txBody>
              <a:bodyPr wrap="none" lIns="90000" tIns="46800" rIns="90000" bIns="46800" rtlCol="0" anchor="b" anchorCtr="0"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zh-CN" altLang="en-US" sz="1600" b="1" dirty="0"/>
                  <a:t>语言优美</a:t>
                </a:r>
                <a:endParaRPr lang="zh-CN" altLang="en-US" sz="2400" b="1" dirty="0"/>
              </a:p>
            </p:txBody>
          </p:sp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54D237C9-E6C4-4BB6-A269-4D4B9985A2F8}"/>
                  </a:ext>
                </a:extLst>
              </p:cNvPr>
              <p:cNvSpPr/>
              <p:nvPr/>
            </p:nvSpPr>
            <p:spPr>
              <a:xfrm flipH="1">
                <a:off x="9693541" y="3714202"/>
                <a:ext cx="2070995" cy="1830255"/>
              </a:xfrm>
              <a:prstGeom prst="rect">
                <a:avLst/>
              </a:prstGeom>
              <a:noFill/>
              <a:ln w="57150" cap="rnd">
                <a:noFill/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0000" tIns="46800" rIns="90000" bIns="46800" numCol="1" spcCol="0" rtlCol="0" fromWordArt="0" anchor="t" anchorCtr="0" forceAA="0" compatLnSpc="1">
                <a:noAutofit/>
              </a:bodyPr>
              <a:lstStyle/>
              <a:p>
                <a:pPr marL="171450" indent="-1714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1200" dirty="0">
                    <a:solidFill>
                      <a:schemeClr val="tx1"/>
                    </a:solidFill>
                  </a:rPr>
                  <a:t>用恰当的语言表达思想，增强说服力</a:t>
                </a:r>
              </a:p>
            </p:txBody>
          </p: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D08DADC2-B715-D6C7-E630-7F2EBBA09D14}"/>
                  </a:ext>
                </a:extLst>
              </p:cNvPr>
              <p:cNvGrpSpPr/>
              <p:nvPr/>
            </p:nvGrpSpPr>
            <p:grpSpPr>
              <a:xfrm>
                <a:off x="9132906" y="2912211"/>
                <a:ext cx="500385" cy="500385"/>
                <a:chOff x="775841" y="2923362"/>
                <a:chExt cx="500385" cy="500385"/>
              </a:xfrm>
            </p:grpSpPr>
            <p:sp>
              <p:nvSpPr>
                <p:cNvPr id="32" name="Freeform: Shape 31">
                  <a:extLst>
                    <a:ext uri="{FF2B5EF4-FFF2-40B4-BE49-F238E27FC236}">
                      <a16:creationId xmlns:a16="http://schemas.microsoft.com/office/drawing/2014/main" id="{BFFE0343-FFC4-1BDA-FC17-1CAA05B9A4C6}"/>
                    </a:ext>
                  </a:extLst>
                </p:cNvPr>
                <p:cNvSpPr/>
                <p:nvPr/>
              </p:nvSpPr>
              <p:spPr bwMode="auto">
                <a:xfrm>
                  <a:off x="775841" y="2923362"/>
                  <a:ext cx="500385" cy="500385"/>
                </a:xfrm>
                <a:custGeom>
                  <a:avLst/>
                  <a:gdLst>
                    <a:gd name="T0" fmla="*/ 283 w 566"/>
                    <a:gd name="T1" fmla="*/ 566 h 566"/>
                    <a:gd name="T2" fmla="*/ 0 w 566"/>
                    <a:gd name="T3" fmla="*/ 383 h 566"/>
                    <a:gd name="T4" fmla="*/ 97 w 566"/>
                    <a:gd name="T5" fmla="*/ 136 h 566"/>
                    <a:gd name="T6" fmla="*/ 283 w 566"/>
                    <a:gd name="T7" fmla="*/ 0 h 566"/>
                    <a:gd name="T8" fmla="*/ 469 w 566"/>
                    <a:gd name="T9" fmla="*/ 136 h 566"/>
                    <a:gd name="T10" fmla="*/ 566 w 566"/>
                    <a:gd name="T11" fmla="*/ 383 h 566"/>
                    <a:gd name="T12" fmla="*/ 283 w 566"/>
                    <a:gd name="T13" fmla="*/ 566 h 5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66" h="566">
                      <a:moveTo>
                        <a:pt x="283" y="566"/>
                      </a:moveTo>
                      <a:cubicBezTo>
                        <a:pt x="93" y="566"/>
                        <a:pt x="0" y="506"/>
                        <a:pt x="0" y="383"/>
                      </a:cubicBezTo>
                      <a:cubicBezTo>
                        <a:pt x="0" y="314"/>
                        <a:pt x="37" y="219"/>
                        <a:pt x="97" y="136"/>
                      </a:cubicBezTo>
                      <a:cubicBezTo>
                        <a:pt x="158" y="51"/>
                        <a:pt x="228" y="0"/>
                        <a:pt x="283" y="0"/>
                      </a:cubicBezTo>
                      <a:cubicBezTo>
                        <a:pt x="338" y="0"/>
                        <a:pt x="408" y="51"/>
                        <a:pt x="469" y="136"/>
                      </a:cubicBezTo>
                      <a:cubicBezTo>
                        <a:pt x="529" y="219"/>
                        <a:pt x="566" y="314"/>
                        <a:pt x="566" y="383"/>
                      </a:cubicBezTo>
                      <a:cubicBezTo>
                        <a:pt x="566" y="506"/>
                        <a:pt x="473" y="566"/>
                        <a:pt x="283" y="56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/>
                </a:p>
              </p:txBody>
            </p:sp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FD67B69C-3BE3-6174-527B-E9C64B53A77F}"/>
                    </a:ext>
                  </a:extLst>
                </p:cNvPr>
                <p:cNvSpPr txBox="1"/>
                <p:nvPr/>
              </p:nvSpPr>
              <p:spPr>
                <a:xfrm>
                  <a:off x="809625" y="3012282"/>
                  <a:ext cx="44114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b="1" dirty="0">
                      <a:solidFill>
                        <a:schemeClr val="bg1"/>
                      </a:solidFill>
                    </a:rPr>
                    <a:t>03</a:t>
                  </a:r>
                  <a:endParaRPr lang="zh-CN" altLang="en-US" b="1" dirty="0">
                    <a:solidFill>
                      <a:schemeClr val="bg1"/>
                    </a:solidFill>
                  </a:endParaRPr>
                </a:p>
              </p:txBody>
            </p:sp>
          </p:grpSp>
        </p:grpSp>
      </p:grpSp>
      <p:sp>
        <p:nvSpPr>
          <p:cNvPr id="92" name="Title 91"/>
          <p:cNvSpPr>
            <a:spLocks noGrp="1"/>
          </p:cNvSpPr>
          <p:nvPr>
            <p:ph type="title"/>
          </p:nvPr>
        </p:nvSpPr>
        <p:spPr/>
        <p:txBody>
          <a:bodyPr wrap="square">
            <a:normAutofit/>
          </a:bodyPr>
          <a:lstStyle/>
          <a:p>
            <a:pPr lvl="0"/>
            <a:r>
              <a:rPr lang="en-US" dirty="0"/>
              <a:t>表述技巧练习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567571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640288" y="1773716"/>
            <a:ext cx="10803748" cy="3437263"/>
            <a:chOff x="640288" y="1773716"/>
            <a:chExt cx="10803748" cy="3437263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06398085-A137-43CB-A5DD-155C39B88D8C}"/>
                </a:ext>
              </a:extLst>
            </p:cNvPr>
            <p:cNvGrpSpPr/>
            <p:nvPr/>
          </p:nvGrpSpPr>
          <p:grpSpPr>
            <a:xfrm>
              <a:off x="5920752" y="1773716"/>
              <a:ext cx="2489812" cy="1399142"/>
              <a:chOff x="4796009" y="1784733"/>
              <a:chExt cx="2489812" cy="1399142"/>
            </a:xfrm>
          </p:grpSpPr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8CB99E3C-0A40-43F4-B3B1-8835E7E46761}"/>
                  </a:ext>
                </a:extLst>
              </p:cNvPr>
              <p:cNvSpPr/>
              <p:nvPr/>
            </p:nvSpPr>
            <p:spPr>
              <a:xfrm>
                <a:off x="4796009" y="1784733"/>
                <a:ext cx="2489812" cy="1399142"/>
              </a:xfrm>
              <a:prstGeom prst="roundRect">
                <a:avLst>
                  <a:gd name="adj" fmla="val 11760"/>
                </a:avLst>
              </a:prstGeom>
              <a:solidFill>
                <a:schemeClr val="tx1">
                  <a:lumMod val="50000"/>
                  <a:lumOff val="50000"/>
                  <a:alpha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8A080C6-22FC-49A9-97E3-E17356AFFE28}"/>
                  </a:ext>
                </a:extLst>
              </p:cNvPr>
              <p:cNvSpPr txBox="1"/>
              <p:nvPr/>
            </p:nvSpPr>
            <p:spPr>
              <a:xfrm>
                <a:off x="5282585" y="2071965"/>
                <a:ext cx="1979213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91440" tIns="45720" rIns="91440" bIns="45720" anchor="b" anchorCtr="0">
                <a:normAutofit fontScale="92500" lnSpcReduction="10000"/>
              </a:bodyPr>
              <a:lstStyle/>
              <a:p>
                <a:pPr>
                  <a:lnSpc>
                    <a:spcPct val="100000"/>
                  </a:lnSpc>
                  <a:buSzPct val="25000"/>
                </a:pPr>
                <a:r>
                  <a:rPr lang="zh-CN" altLang="en-US" sz="1600" b="1" dirty="0"/>
                  <a:t>了解评委背景</a:t>
                </a: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A656C28-76FD-4444-B1F0-68945D781855}"/>
                  </a:ext>
                </a:extLst>
              </p:cNvPr>
              <p:cNvSpPr txBox="1"/>
              <p:nvPr/>
            </p:nvSpPr>
            <p:spPr>
              <a:xfrm>
                <a:off x="5304604" y="2324310"/>
                <a:ext cx="1979213" cy="29482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t" anchorCtr="0">
                <a:spAutoFit/>
              </a:bodyPr>
              <a:lstStyle/>
              <a:p>
                <a:pPr marL="0" marR="0" lvl="0" indent="0" defTabSz="913765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ct val="25000"/>
                  <a:buFontTx/>
                  <a:buNone/>
                  <a:defRPr/>
                </a:pPr>
                <a:r>
                  <a:rPr kumimoji="0" lang="zh-CN" altLang="en-US" sz="12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</a:rPr>
                  <a:t>为备战答辩做充分准备</a:t>
                </a:r>
                <a:endParaRPr kumimoji="0" lang="en-US" altLang="zh-CN" sz="11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</a:endParaRPr>
              </a:p>
            </p:txBody>
          </p:sp>
        </p:grp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33767E06-FD61-4D34-A12F-0C766E78D3A9}"/>
                </a:ext>
              </a:extLst>
            </p:cNvPr>
            <p:cNvSpPr/>
            <p:nvPr/>
          </p:nvSpPr>
          <p:spPr>
            <a:xfrm>
              <a:off x="5699236" y="2247441"/>
              <a:ext cx="458379" cy="458377"/>
            </a:xfrm>
            <a:prstGeom prst="roundRect">
              <a:avLst/>
            </a:prstGeom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60000">
                  <a:schemeClr val="accent1"/>
                </a:gs>
              </a:gsLst>
              <a:lin ang="2700000" scaled="0"/>
            </a:gradFill>
            <a:ln w="57150" cap="rnd">
              <a:noFill/>
              <a:prstDash val="solid"/>
              <a:round/>
            </a:ln>
            <a:effectLst>
              <a:outerShdw blurRad="76200" dist="50800" dir="5400000" algn="ctr" rotWithShape="0">
                <a:schemeClr val="accent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 defTabSz="913765"/>
              <a:r>
                <a:rPr lang="en-US" altLang="zh-CN" sz="2000" b="1" dirty="0">
                  <a:solidFill>
                    <a:schemeClr val="bg1"/>
                  </a:solidFill>
                </a:rPr>
                <a:t>01</a:t>
              </a:r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89E50B42-C398-4549-9319-4211757202EE}"/>
                </a:ext>
              </a:extLst>
            </p:cNvPr>
            <p:cNvGrpSpPr/>
            <p:nvPr/>
          </p:nvGrpSpPr>
          <p:grpSpPr>
            <a:xfrm>
              <a:off x="8954224" y="1773716"/>
              <a:ext cx="2489812" cy="1399142"/>
              <a:chOff x="4796009" y="1784733"/>
              <a:chExt cx="2489812" cy="1399142"/>
            </a:xfrm>
          </p:grpSpPr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B7D13B9F-C30F-4AD6-BD1C-FF585FC7E782}"/>
                  </a:ext>
                </a:extLst>
              </p:cNvPr>
              <p:cNvSpPr/>
              <p:nvPr/>
            </p:nvSpPr>
            <p:spPr>
              <a:xfrm>
                <a:off x="4796009" y="1784733"/>
                <a:ext cx="2489812" cy="1399142"/>
              </a:xfrm>
              <a:prstGeom prst="roundRect">
                <a:avLst>
                  <a:gd name="adj" fmla="val 11760"/>
                </a:avLst>
              </a:prstGeom>
              <a:solidFill>
                <a:schemeClr val="tx1">
                  <a:lumMod val="50000"/>
                  <a:lumOff val="50000"/>
                  <a:alpha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8BE3432-59E1-4352-8DC3-B9DB038F3C16}"/>
                  </a:ext>
                </a:extLst>
              </p:cNvPr>
              <p:cNvSpPr txBox="1"/>
              <p:nvPr/>
            </p:nvSpPr>
            <p:spPr>
              <a:xfrm>
                <a:off x="5282585" y="2071965"/>
                <a:ext cx="1979213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91440" tIns="45720" rIns="91440" bIns="45720" anchor="b" anchorCtr="0">
                <a:normAutofit fontScale="92500" lnSpcReduction="10000"/>
              </a:bodyPr>
              <a:lstStyle/>
              <a:p>
                <a:pPr>
                  <a:lnSpc>
                    <a:spcPct val="100000"/>
                  </a:lnSpc>
                  <a:buSzPct val="25000"/>
                </a:pPr>
                <a:r>
                  <a:rPr lang="zh-CN" altLang="en-US" sz="1600" b="1" dirty="0"/>
                  <a:t>预测问题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BCF05D8-1BAA-4B2E-9EAD-23D8DF36BF28}"/>
                  </a:ext>
                </a:extLst>
              </p:cNvPr>
              <p:cNvSpPr txBox="1"/>
              <p:nvPr/>
            </p:nvSpPr>
            <p:spPr>
              <a:xfrm>
                <a:off x="5304604" y="2324310"/>
                <a:ext cx="1979213" cy="29482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t" anchorCtr="0">
                <a:spAutoFit/>
              </a:bodyPr>
              <a:lstStyle/>
              <a:p>
                <a:pPr marL="0" marR="0" lvl="0" indent="0" defTabSz="913765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ct val="25000"/>
                  <a:buFontTx/>
                  <a:buNone/>
                  <a:defRPr/>
                </a:pPr>
                <a:r>
                  <a:rPr kumimoji="0" lang="zh-CN" altLang="en-US" sz="12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</a:rPr>
                  <a:t>掌握可能遇到的问题类型</a:t>
                </a:r>
                <a:endParaRPr kumimoji="0" lang="en-US" altLang="zh-CN" sz="11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</a:endParaRPr>
              </a:p>
            </p:txBody>
          </p:sp>
        </p:grp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7EE04FDE-4642-49A8-BAD4-FDF2B19F53FC}"/>
                </a:ext>
              </a:extLst>
            </p:cNvPr>
            <p:cNvSpPr/>
            <p:nvPr/>
          </p:nvSpPr>
          <p:spPr>
            <a:xfrm>
              <a:off x="8732708" y="2247441"/>
              <a:ext cx="458379" cy="458377"/>
            </a:xfrm>
            <a:prstGeom prst="roundRect">
              <a:avLst/>
            </a:prstGeom>
            <a:gradFill>
              <a:gsLst>
                <a:gs pos="0">
                  <a:schemeClr val="accent2">
                    <a:lumMod val="60000"/>
                    <a:lumOff val="40000"/>
                  </a:schemeClr>
                </a:gs>
                <a:gs pos="60000">
                  <a:schemeClr val="accent2"/>
                </a:gs>
              </a:gsLst>
              <a:lin ang="2700000" scaled="0"/>
            </a:gradFill>
            <a:ln w="57150" cap="rnd">
              <a:noFill/>
              <a:prstDash val="solid"/>
              <a:round/>
            </a:ln>
            <a:effectLst>
              <a:outerShdw blurRad="76200" dist="50800" dir="5400000" algn="ctr" rotWithShape="0">
                <a:schemeClr val="accent2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 defTabSz="913765"/>
              <a:r>
                <a:rPr lang="en-US" altLang="zh-CN" sz="2000" b="1" dirty="0">
                  <a:solidFill>
                    <a:schemeClr val="bg1"/>
                  </a:solidFill>
                </a:rPr>
                <a:t>02</a:t>
              </a:r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B64E8A81-8458-46B9-9DF0-55E62B07D566}"/>
                </a:ext>
              </a:extLst>
            </p:cNvPr>
            <p:cNvGrpSpPr/>
            <p:nvPr/>
          </p:nvGrpSpPr>
          <p:grpSpPr>
            <a:xfrm>
              <a:off x="5920752" y="3811837"/>
              <a:ext cx="2489812" cy="1399142"/>
              <a:chOff x="4796009" y="1784733"/>
              <a:chExt cx="2489812" cy="1399142"/>
            </a:xfrm>
          </p:grpSpPr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ABF09779-B467-4ADA-9E21-253BFE9E2696}"/>
                  </a:ext>
                </a:extLst>
              </p:cNvPr>
              <p:cNvSpPr/>
              <p:nvPr/>
            </p:nvSpPr>
            <p:spPr>
              <a:xfrm>
                <a:off x="4796009" y="1784733"/>
                <a:ext cx="2489812" cy="1399142"/>
              </a:xfrm>
              <a:prstGeom prst="roundRect">
                <a:avLst>
                  <a:gd name="adj" fmla="val 11760"/>
                </a:avLst>
              </a:prstGeom>
              <a:solidFill>
                <a:schemeClr val="tx1">
                  <a:lumMod val="50000"/>
                  <a:lumOff val="50000"/>
                  <a:alpha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E1BD1F7-905C-4C32-BF25-2FECABF234AE}"/>
                  </a:ext>
                </a:extLst>
              </p:cNvPr>
              <p:cNvSpPr txBox="1"/>
              <p:nvPr/>
            </p:nvSpPr>
            <p:spPr>
              <a:xfrm>
                <a:off x="5282585" y="2071965"/>
                <a:ext cx="1979213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91440" tIns="45720" rIns="91440" bIns="45720" anchor="b" anchorCtr="0">
                <a:normAutofit fontScale="92500" lnSpcReduction="10000"/>
              </a:bodyPr>
              <a:lstStyle/>
              <a:p>
                <a:pPr>
                  <a:lnSpc>
                    <a:spcPct val="100000"/>
                  </a:lnSpc>
                  <a:buSzPct val="25000"/>
                </a:pPr>
                <a:r>
                  <a:rPr lang="zh-CN" altLang="en-US" sz="1600" b="1" dirty="0"/>
                  <a:t>模拟答辩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B64A0FD-0A2A-421D-BC05-958511886A62}"/>
                  </a:ext>
                </a:extLst>
              </p:cNvPr>
              <p:cNvSpPr txBox="1"/>
              <p:nvPr/>
            </p:nvSpPr>
            <p:spPr>
              <a:xfrm>
                <a:off x="5304604" y="2324310"/>
                <a:ext cx="1979213" cy="51642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t" anchorCtr="0">
                <a:spAutoFit/>
              </a:bodyPr>
              <a:lstStyle/>
              <a:p>
                <a:pPr marL="0" marR="0" lvl="0" indent="0" defTabSz="913765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ct val="25000"/>
                  <a:buFontTx/>
                  <a:buNone/>
                  <a:defRPr/>
                </a:pPr>
                <a:r>
                  <a:rPr kumimoji="0" lang="zh-CN" altLang="en-US" sz="12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</a:rPr>
                  <a:t>提前练习答辩过程和应对策略</a:t>
                </a:r>
                <a:endParaRPr kumimoji="0" lang="en-US" altLang="zh-CN" sz="11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</a:endParaRPr>
              </a:p>
            </p:txBody>
          </p:sp>
        </p:grp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F55C366A-6684-4788-B0EB-E2C8C56B7FF6}"/>
                </a:ext>
              </a:extLst>
            </p:cNvPr>
            <p:cNvSpPr/>
            <p:nvPr/>
          </p:nvSpPr>
          <p:spPr>
            <a:xfrm>
              <a:off x="5699236" y="4285562"/>
              <a:ext cx="458379" cy="458377"/>
            </a:xfrm>
            <a:prstGeom prst="roundRect">
              <a:avLst/>
            </a:prstGeom>
            <a:gradFill>
              <a:gsLst>
                <a:gs pos="0">
                  <a:schemeClr val="accent3">
                    <a:lumMod val="60000"/>
                    <a:lumOff val="40000"/>
                  </a:schemeClr>
                </a:gs>
                <a:gs pos="60000">
                  <a:schemeClr val="accent3"/>
                </a:gs>
              </a:gsLst>
              <a:lin ang="2700000" scaled="0"/>
            </a:gradFill>
            <a:ln w="57150" cap="rnd">
              <a:noFill/>
              <a:prstDash val="solid"/>
              <a:round/>
            </a:ln>
            <a:effectLst>
              <a:outerShdw blurRad="76200" dist="50800" dir="5400000" algn="ctr" rotWithShape="0">
                <a:schemeClr val="accent3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 defTabSz="913765"/>
              <a:r>
                <a:rPr lang="en-US" altLang="zh-CN" sz="2000" b="1" dirty="0">
                  <a:solidFill>
                    <a:schemeClr val="bg1"/>
                  </a:solidFill>
                </a:rPr>
                <a:t>03</a:t>
              </a:r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30166176-9484-4B1B-923D-C2F48BBCF516}"/>
                </a:ext>
              </a:extLst>
            </p:cNvPr>
            <p:cNvGrpSpPr/>
            <p:nvPr/>
          </p:nvGrpSpPr>
          <p:grpSpPr>
            <a:xfrm>
              <a:off x="8954224" y="3811837"/>
              <a:ext cx="2489812" cy="1399142"/>
              <a:chOff x="4796009" y="1784733"/>
              <a:chExt cx="2489812" cy="1399142"/>
            </a:xfrm>
          </p:grpSpPr>
          <p:sp>
            <p:nvSpPr>
              <p:cNvPr id="22" name="Rectangle: Rounded Corners 21">
                <a:extLst>
                  <a:ext uri="{FF2B5EF4-FFF2-40B4-BE49-F238E27FC236}">
                    <a16:creationId xmlns:a16="http://schemas.microsoft.com/office/drawing/2014/main" id="{F786A01D-7B7E-4AB6-8570-6ED48B7F925D}"/>
                  </a:ext>
                </a:extLst>
              </p:cNvPr>
              <p:cNvSpPr/>
              <p:nvPr/>
            </p:nvSpPr>
            <p:spPr>
              <a:xfrm>
                <a:off x="4796009" y="1784733"/>
                <a:ext cx="2489812" cy="1399142"/>
              </a:xfrm>
              <a:prstGeom prst="roundRect">
                <a:avLst>
                  <a:gd name="adj" fmla="val 11760"/>
                </a:avLst>
              </a:prstGeom>
              <a:solidFill>
                <a:schemeClr val="tx1">
                  <a:lumMod val="50000"/>
                  <a:lumOff val="50000"/>
                  <a:alpha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B6E525E-8FE3-4D2D-99F1-7FA9DD219892}"/>
                  </a:ext>
                </a:extLst>
              </p:cNvPr>
              <p:cNvSpPr txBox="1"/>
              <p:nvPr/>
            </p:nvSpPr>
            <p:spPr>
              <a:xfrm>
                <a:off x="5282585" y="2071965"/>
                <a:ext cx="1979213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91440" tIns="45720" rIns="91440" bIns="45720" anchor="b" anchorCtr="0">
                <a:normAutofit fontScale="92500" lnSpcReduction="10000"/>
              </a:bodyPr>
              <a:lstStyle/>
              <a:p>
                <a:pPr>
                  <a:lnSpc>
                    <a:spcPct val="100000"/>
                  </a:lnSpc>
                  <a:buSzPct val="25000"/>
                </a:pPr>
                <a:r>
                  <a:rPr lang="zh-CN" altLang="en-US" sz="1600" b="1" dirty="0"/>
                  <a:t>研究成果展示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11E1B78-AEDB-41BF-BDFA-941416895453}"/>
                  </a:ext>
                </a:extLst>
              </p:cNvPr>
              <p:cNvSpPr txBox="1"/>
              <p:nvPr/>
            </p:nvSpPr>
            <p:spPr>
              <a:xfrm>
                <a:off x="5304604" y="2324310"/>
                <a:ext cx="1979213" cy="51642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t" anchorCtr="0">
                <a:spAutoFit/>
              </a:bodyPr>
              <a:lstStyle/>
              <a:p>
                <a:pPr marL="0" marR="0" lvl="0" indent="0" defTabSz="913765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ct val="25000"/>
                  <a:buFontTx/>
                  <a:buNone/>
                  <a:defRPr/>
                </a:pPr>
                <a:r>
                  <a:rPr kumimoji="0" lang="zh-CN" altLang="en-US" sz="12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</a:rPr>
                  <a:t>最大程度展示自己的研究价值</a:t>
                </a:r>
                <a:endParaRPr kumimoji="0" lang="en-US" altLang="zh-CN" sz="11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</a:endParaRPr>
              </a:p>
            </p:txBody>
          </p:sp>
        </p:grp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D572C740-F8CA-4717-A2CC-6431A7D75AE0}"/>
                </a:ext>
              </a:extLst>
            </p:cNvPr>
            <p:cNvSpPr/>
            <p:nvPr/>
          </p:nvSpPr>
          <p:spPr>
            <a:xfrm>
              <a:off x="8732708" y="4285562"/>
              <a:ext cx="458379" cy="458377"/>
            </a:xfrm>
            <a:prstGeom prst="roundRect">
              <a:avLst/>
            </a:prstGeom>
            <a:gradFill>
              <a:gsLst>
                <a:gs pos="0">
                  <a:schemeClr val="accent4">
                    <a:lumMod val="60000"/>
                    <a:lumOff val="40000"/>
                  </a:schemeClr>
                </a:gs>
                <a:gs pos="60000">
                  <a:schemeClr val="accent4"/>
                </a:gs>
              </a:gsLst>
              <a:lin ang="2700000" scaled="0"/>
            </a:gradFill>
            <a:ln w="57150" cap="rnd">
              <a:noFill/>
              <a:prstDash val="solid"/>
              <a:round/>
            </a:ln>
            <a:effectLst>
              <a:outerShdw blurRad="76200" dist="50800" dir="5400000" algn="ctr" rotWithShape="0">
                <a:schemeClr val="accent4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 defTabSz="913765"/>
              <a:r>
                <a:rPr lang="en-US" altLang="zh-CN" sz="2000" b="1" dirty="0">
                  <a:solidFill>
                    <a:schemeClr val="bg1"/>
                  </a:solidFill>
                </a:rPr>
                <a:t>04</a:t>
              </a:r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F5E7D8A1-2F42-436B-8521-CE3F3965F227}"/>
                </a:ext>
              </a:extLst>
            </p:cNvPr>
            <p:cNvGrpSpPr/>
            <p:nvPr/>
          </p:nvGrpSpPr>
          <p:grpSpPr>
            <a:xfrm>
              <a:off x="640288" y="2473119"/>
              <a:ext cx="4130015" cy="1698944"/>
              <a:chOff x="640288" y="2473119"/>
              <a:chExt cx="4130015" cy="1698944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F3D923D-578D-407D-98B7-8CCAF94CF58B}"/>
                  </a:ext>
                </a:extLst>
              </p:cNvPr>
              <p:cNvSpPr txBox="1"/>
              <p:nvPr/>
            </p:nvSpPr>
            <p:spPr>
              <a:xfrm>
                <a:off x="640288" y="3655640"/>
                <a:ext cx="4130015" cy="51642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t" anchorCtr="0">
                <a:spAutoFit/>
              </a:bodyPr>
              <a:lstStyle/>
              <a:p>
                <a:pPr marL="0" marR="0" lvl="0" indent="0" defTabSz="913765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ct val="25000"/>
                  <a:buFontTx/>
                  <a:buNone/>
                  <a:defRPr/>
                </a:pPr>
                <a:r>
                  <a:rPr kumimoji="0" lang="zh-CN" altLang="en-US" sz="12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</a:rPr>
                  <a:t>了解评委背景，预测问题，进行模拟答辩，全面展示研究成果和能力。</a:t>
                </a:r>
              </a:p>
            </p:txBody>
          </p: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B455E96C-2DD5-46FC-B200-86DE6C08B99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4278" y="3525398"/>
                <a:ext cx="2195192" cy="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293DA8C-5279-43A7-A156-9F0FE9EF3A07}"/>
                  </a:ext>
                </a:extLst>
              </p:cNvPr>
              <p:cNvSpPr txBox="1"/>
              <p:nvPr/>
            </p:nvSpPr>
            <p:spPr>
              <a:xfrm>
                <a:off x="658813" y="2473119"/>
                <a:ext cx="2616736" cy="83099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ctr" anchorCtr="0">
                <a:spAutoFit/>
              </a:bodyPr>
              <a:lstStyle/>
              <a:p>
                <a:pPr>
                  <a:lnSpc>
                    <a:spcPct val="100000"/>
                  </a:lnSpc>
                  <a:buSzPct val="25000"/>
                </a:pPr>
                <a:r>
                  <a:rPr lang="zh-CN" altLang="en-US" sz="2400" b="1" dirty="0">
                    <a:solidFill>
                      <a:schemeClr val="tx1"/>
                    </a:solidFill>
                  </a:rPr>
                  <a:t>答辩问题的预测和准备</a:t>
                </a:r>
              </a:p>
            </p:txBody>
          </p:sp>
        </p:grpSp>
      </p:grpSp>
      <p:sp>
        <p:nvSpPr>
          <p:cNvPr id="30" name="Title 29"/>
          <p:cNvSpPr>
            <a:spLocks noGrp="1"/>
          </p:cNvSpPr>
          <p:nvPr>
            <p:ph type="title"/>
          </p:nvPr>
        </p:nvSpPr>
        <p:spPr/>
        <p:txBody>
          <a:bodyPr wrap="square">
            <a:normAutofit/>
          </a:bodyPr>
          <a:lstStyle/>
          <a:p>
            <a:pPr lvl="0"/>
            <a:r>
              <a:rPr lang="en-US" dirty="0"/>
              <a:t>关键点强调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009477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660400" y="1130300"/>
            <a:ext cx="10426699" cy="4859059"/>
            <a:chOff x="660400" y="1130300"/>
            <a:chExt cx="10426699" cy="4859059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E5B3F99-12C0-4541-8D24-F63D3B31947E}"/>
                </a:ext>
              </a:extLst>
            </p:cNvPr>
            <p:cNvSpPr/>
            <p:nvPr/>
          </p:nvSpPr>
          <p:spPr>
            <a:xfrm>
              <a:off x="660400" y="1130300"/>
              <a:ext cx="1231900" cy="1460500"/>
            </a:xfrm>
            <a:prstGeom prst="rect">
              <a:avLst/>
            </a:pr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sz="2800" b="1" dirty="0">
                <a:solidFill>
                  <a:schemeClr val="accent1"/>
                </a:solidFill>
              </a:endParaRPr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88D54A3B-7399-478F-B1C7-6FD18B199E50}"/>
                </a:ext>
              </a:extLst>
            </p:cNvPr>
            <p:cNvSpPr/>
            <p:nvPr/>
          </p:nvSpPr>
          <p:spPr>
            <a:xfrm>
              <a:off x="660400" y="3048584"/>
              <a:ext cx="5547784" cy="2933116"/>
            </a:xfrm>
            <a:prstGeom prst="rect">
              <a:avLst/>
            </a:prstGeom>
            <a:blipFill rotWithShape="0">
              <a:blip r:embed="rId3"/>
              <a:srcRect/>
              <a:stretch>
                <a:fillRect t="-13270" b="-13270"/>
              </a:stretch>
            </a:blipFill>
            <a:ln w="38100">
              <a:noFill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1606882-3636-4ADE-8D20-4110A9CA2022}"/>
                </a:ext>
              </a:extLst>
            </p:cNvPr>
            <p:cNvSpPr txBox="1"/>
            <p:nvPr/>
          </p:nvSpPr>
          <p:spPr>
            <a:xfrm>
              <a:off x="772584" y="1619152"/>
              <a:ext cx="5435600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ctr" anchorCtr="0">
              <a:spAutoFit/>
            </a:bodyPr>
            <a:lstStyle/>
            <a:p>
              <a:pPr marL="0" marR="0" lvl="0" indent="0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solidFill>
                    <a:schemeClr val="tx1"/>
                  </a:solidFill>
                </a:rPr>
                <a:t>准确传达研究问题重要性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DC40423-83F3-4F51-B26E-C09F4E944C1F}"/>
                </a:ext>
              </a:extLst>
            </p:cNvPr>
            <p:cNvSpPr/>
            <p:nvPr/>
          </p:nvSpPr>
          <p:spPr>
            <a:xfrm flipH="1">
              <a:off x="6632481" y="1471836"/>
              <a:ext cx="4454618" cy="294824"/>
            </a:xfrm>
            <a:prstGeom prst="rect">
              <a:avLst/>
            </a:prstGeom>
            <a:ln>
              <a:noFill/>
            </a:ln>
          </p:spPr>
          <p:txBody>
            <a:bodyPr wrap="square" lIns="91440" tIns="45720" rIns="91440" bIns="45720" anchor="t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200" dirty="0"/>
                <a:t>表达研究问题重要性以引起评委兴趣</a:t>
              </a: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93F8EE1-E7DE-4534-957C-AE44EA576261}"/>
                </a:ext>
              </a:extLst>
            </p:cNvPr>
            <p:cNvGrpSpPr/>
            <p:nvPr/>
          </p:nvGrpSpPr>
          <p:grpSpPr>
            <a:xfrm>
              <a:off x="6670674" y="3011743"/>
              <a:ext cx="4279900" cy="929677"/>
              <a:chOff x="1422399" y="2696431"/>
              <a:chExt cx="4279900" cy="929677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2727836-89B3-4666-95F7-136D9C214889}"/>
                  </a:ext>
                </a:extLst>
              </p:cNvPr>
              <p:cNvSpPr txBox="1"/>
              <p:nvPr/>
            </p:nvSpPr>
            <p:spPr>
              <a:xfrm>
                <a:off x="1422399" y="2696431"/>
                <a:ext cx="1077889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ctr" anchorCtr="0">
                <a:spAutoFit/>
              </a:bodyPr>
              <a:lstStyle/>
              <a:p>
                <a:pPr marL="0" marR="0" lvl="0" indent="0" algn="r" defTabSz="9137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ct val="25000"/>
                  <a:buFontTx/>
                  <a:buNone/>
                  <a:defRPr/>
                </a:pPr>
                <a:r>
                  <a:rPr kumimoji="0" lang="en-US" altLang="zh-CN" sz="40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</a:rPr>
                  <a:t>01.</a:t>
                </a:r>
              </a:p>
            </p:txBody>
          </p: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E1CF6FEE-6E64-444C-B503-C0C4DD03021D}"/>
                  </a:ext>
                </a:extLst>
              </p:cNvPr>
              <p:cNvGrpSpPr/>
              <p:nvPr/>
            </p:nvGrpSpPr>
            <p:grpSpPr>
              <a:xfrm>
                <a:off x="2500289" y="2779439"/>
                <a:ext cx="3202010" cy="846669"/>
                <a:chOff x="3300389" y="2272379"/>
                <a:chExt cx="3202010" cy="846669"/>
              </a:xfrm>
            </p:grpSpPr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29BE80D8-04B1-4353-8C2E-FAD461F2568F}"/>
                    </a:ext>
                  </a:extLst>
                </p:cNvPr>
                <p:cNvSpPr/>
                <p:nvPr/>
              </p:nvSpPr>
              <p:spPr>
                <a:xfrm flipH="1">
                  <a:off x="3300389" y="2602625"/>
                  <a:ext cx="3202010" cy="516423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square" lIns="91440" tIns="45720" rIns="91440" bIns="45720" anchor="t">
                  <a:spAutoFit/>
                </a:bodyPr>
                <a:lstStyle/>
                <a:p>
                  <a:pPr marL="0" marR="0" lvl="0" indent="0" defTabSz="913765" rtl="0" eaLnBrk="1" fontAlgn="auto" latinLnBrk="0" hangingPunct="1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Pct val="25000"/>
                    <a:buFontTx/>
                    <a:buNone/>
                    <a:defRPr/>
                  </a:pPr>
                  <a:r>
                    <a:rPr kumimoji="0" lang="zh-CN" altLang="en-US" sz="1200" b="0" i="0" u="none" strike="noStrike" kern="1200" cap="none" spc="0" normalizeH="0" baseline="0" noProof="0" dirty="0">
                      <a:ln>
                        <a:noFill/>
                      </a:ln>
                      <a:effectLst/>
                      <a:uLnTx/>
                      <a:uFillTx/>
                    </a:rPr>
                    <a:t>设定明确的研究问题，使其与研究领域紧密相关。</a:t>
                  </a:r>
                </a:p>
              </p:txBody>
            </p: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48627C7A-4E35-44F0-91AF-80C2C4405A45}"/>
                    </a:ext>
                  </a:extLst>
                </p:cNvPr>
                <p:cNvSpPr txBox="1"/>
                <p:nvPr/>
              </p:nvSpPr>
              <p:spPr>
                <a:xfrm>
                  <a:off x="3300389" y="2272379"/>
                  <a:ext cx="3202010" cy="40011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91440" tIns="45720" rIns="91440" bIns="45720" anchor="b" anchorCtr="0">
                  <a:normAutofit/>
                </a:bodyPr>
                <a:lstStyle/>
                <a:p>
                  <a:pPr>
                    <a:lnSpc>
                      <a:spcPct val="100000"/>
                    </a:lnSpc>
                    <a:buSzPct val="25000"/>
                  </a:pPr>
                  <a:r>
                    <a:rPr lang="zh-CN" altLang="en-US" sz="1600" b="1" dirty="0"/>
                    <a:t>研究目标明确</a:t>
                  </a:r>
                </a:p>
              </p:txBody>
            </p:sp>
          </p:grp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CD81618C-187B-4DD5-9D80-E7ED1A334222}"/>
                </a:ext>
              </a:extLst>
            </p:cNvPr>
            <p:cNvGrpSpPr/>
            <p:nvPr/>
          </p:nvGrpSpPr>
          <p:grpSpPr>
            <a:xfrm>
              <a:off x="6670674" y="4146608"/>
              <a:ext cx="4279900" cy="707886"/>
              <a:chOff x="1422399" y="3854380"/>
              <a:chExt cx="4279900" cy="707886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B0EAD67-6C0C-43B4-BEAB-4125D774B506}"/>
                  </a:ext>
                </a:extLst>
              </p:cNvPr>
              <p:cNvSpPr txBox="1"/>
              <p:nvPr/>
            </p:nvSpPr>
            <p:spPr>
              <a:xfrm>
                <a:off x="1422399" y="3854380"/>
                <a:ext cx="1077889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ctr" anchorCtr="0">
                <a:spAutoFit/>
              </a:bodyPr>
              <a:lstStyle/>
              <a:p>
                <a:pPr marL="0" marR="0" lvl="0" indent="0" algn="r" defTabSz="9137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ct val="25000"/>
                  <a:buFontTx/>
                  <a:buNone/>
                  <a:defRPr/>
                </a:pPr>
                <a:r>
                  <a:rPr kumimoji="0" lang="en-US" altLang="zh-CN" sz="40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</a:rPr>
                  <a:t>02.</a:t>
                </a:r>
              </a:p>
            </p:txBody>
          </p: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E713482B-EF44-422B-99F4-9542ED551E9E}"/>
                  </a:ext>
                </a:extLst>
              </p:cNvPr>
              <p:cNvGrpSpPr/>
              <p:nvPr/>
            </p:nvGrpSpPr>
            <p:grpSpPr>
              <a:xfrm>
                <a:off x="2500289" y="3937388"/>
                <a:ext cx="3202010" cy="624878"/>
                <a:chOff x="3300389" y="2272379"/>
                <a:chExt cx="3202010" cy="624878"/>
              </a:xfrm>
            </p:grpSpPr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E046546A-8DC3-4285-A1DF-A34AFED4F56F}"/>
                    </a:ext>
                  </a:extLst>
                </p:cNvPr>
                <p:cNvSpPr/>
                <p:nvPr/>
              </p:nvSpPr>
              <p:spPr>
                <a:xfrm flipH="1">
                  <a:off x="3300389" y="2602625"/>
                  <a:ext cx="3202010" cy="294632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square" lIns="91440" tIns="45720" rIns="91440" bIns="45720" anchor="t">
                  <a:spAutoFit/>
                </a:bodyPr>
                <a:lstStyle/>
                <a:p>
                  <a:pPr marL="0" marR="0" lvl="0" indent="0" defTabSz="913765" rtl="0" eaLnBrk="1" fontAlgn="auto" latinLnBrk="0" hangingPunct="1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Pct val="25000"/>
                    <a:buFontTx/>
                    <a:buNone/>
                    <a:defRPr/>
                  </a:pPr>
                  <a:r>
                    <a:rPr kumimoji="0" lang="zh-CN" altLang="en-US" sz="1200" b="0" i="0" u="none" strike="noStrike" kern="1200" cap="none" spc="0" normalizeH="0" baseline="0" noProof="0" dirty="0">
                      <a:ln>
                        <a:noFill/>
                      </a:ln>
                      <a:effectLst/>
                      <a:uLnTx/>
                      <a:uFillTx/>
                    </a:rPr>
                    <a:t>说明问题对学术界和实际应用的贡献</a:t>
                  </a:r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1633889A-076C-4C83-8607-25FFC887D492}"/>
                    </a:ext>
                  </a:extLst>
                </p:cNvPr>
                <p:cNvSpPr txBox="1"/>
                <p:nvPr/>
              </p:nvSpPr>
              <p:spPr>
                <a:xfrm>
                  <a:off x="3300389" y="2272379"/>
                  <a:ext cx="3202010" cy="40011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91440" tIns="45720" rIns="91440" bIns="45720" anchor="b" anchorCtr="0">
                  <a:normAutofit/>
                </a:bodyPr>
                <a:lstStyle/>
                <a:p>
                  <a:pPr>
                    <a:lnSpc>
                      <a:spcPct val="100000"/>
                    </a:lnSpc>
                    <a:buSzPct val="25000"/>
                  </a:pPr>
                  <a:r>
                    <a:rPr lang="zh-CN" altLang="en-US" sz="1600" b="1" dirty="0"/>
                    <a:t>问题现实意义</a:t>
                  </a:r>
                </a:p>
              </p:txBody>
            </p:sp>
          </p:grp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EF77A4A7-CFD1-4ABD-BBEC-F95A9EACB20B}"/>
                </a:ext>
              </a:extLst>
            </p:cNvPr>
            <p:cNvGrpSpPr/>
            <p:nvPr/>
          </p:nvGrpSpPr>
          <p:grpSpPr>
            <a:xfrm>
              <a:off x="6670674" y="5281473"/>
              <a:ext cx="4279900" cy="707886"/>
              <a:chOff x="1422399" y="5012328"/>
              <a:chExt cx="4279900" cy="707886"/>
            </a:xfrm>
          </p:grpSpPr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4813050-C085-4B9D-8455-9BB266184655}"/>
                  </a:ext>
                </a:extLst>
              </p:cNvPr>
              <p:cNvSpPr txBox="1"/>
              <p:nvPr/>
            </p:nvSpPr>
            <p:spPr>
              <a:xfrm>
                <a:off x="1422399" y="5012328"/>
                <a:ext cx="1077889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ctr" anchorCtr="0">
                <a:spAutoFit/>
              </a:bodyPr>
              <a:lstStyle/>
              <a:p>
                <a:pPr marL="0" marR="0" lvl="0" indent="0" algn="r" defTabSz="9137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ct val="25000"/>
                  <a:buFontTx/>
                  <a:buNone/>
                  <a:defRPr/>
                </a:pPr>
                <a:r>
                  <a:rPr kumimoji="0" lang="en-US" altLang="zh-CN" sz="40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</a:rPr>
                  <a:t>03.</a:t>
                </a:r>
              </a:p>
            </p:txBody>
          </p:sp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B9269008-3556-42CB-8F1D-96E61927B9F3}"/>
                  </a:ext>
                </a:extLst>
              </p:cNvPr>
              <p:cNvGrpSpPr/>
              <p:nvPr/>
            </p:nvGrpSpPr>
            <p:grpSpPr>
              <a:xfrm>
                <a:off x="2500289" y="5095336"/>
                <a:ext cx="3202010" cy="624878"/>
                <a:chOff x="3300389" y="2272379"/>
                <a:chExt cx="3202010" cy="624878"/>
              </a:xfrm>
            </p:grpSpPr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95678ADB-009C-4C8F-9E8E-CB58B41AFD99}"/>
                    </a:ext>
                  </a:extLst>
                </p:cNvPr>
                <p:cNvSpPr/>
                <p:nvPr/>
              </p:nvSpPr>
              <p:spPr>
                <a:xfrm flipH="1">
                  <a:off x="3300389" y="2602625"/>
                  <a:ext cx="3202010" cy="294632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square" lIns="91440" tIns="45720" rIns="91440" bIns="45720" anchor="t">
                  <a:spAutoFit/>
                </a:bodyPr>
                <a:lstStyle/>
                <a:p>
                  <a:pPr marL="0" marR="0" lvl="0" indent="0" defTabSz="913765" rtl="0" eaLnBrk="1" fontAlgn="auto" latinLnBrk="0" hangingPunct="1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Pct val="25000"/>
                    <a:buFontTx/>
                    <a:buNone/>
                    <a:defRPr/>
                  </a:pPr>
                  <a:r>
                    <a:rPr kumimoji="0" lang="zh-CN" altLang="en-US" sz="1200" b="0" i="0" u="none" strike="noStrike" kern="1200" cap="none" spc="0" normalizeH="0" baseline="0" noProof="0" dirty="0">
                      <a:ln>
                        <a:noFill/>
                      </a:ln>
                      <a:effectLst/>
                      <a:uLnTx/>
                      <a:uFillTx/>
                    </a:rPr>
                    <a:t>避免术语混淆和不必要的复杂性</a:t>
                  </a:r>
                </a:p>
              </p:txBody>
            </p:sp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0CA112A3-EAB1-43E4-ABF3-8DA490DA086C}"/>
                    </a:ext>
                  </a:extLst>
                </p:cNvPr>
                <p:cNvSpPr txBox="1"/>
                <p:nvPr/>
              </p:nvSpPr>
              <p:spPr>
                <a:xfrm>
                  <a:off x="3300389" y="2272379"/>
                  <a:ext cx="3202010" cy="40011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91440" tIns="45720" rIns="91440" bIns="45720" anchor="b" anchorCtr="0">
                  <a:normAutofit/>
                </a:bodyPr>
                <a:lstStyle/>
                <a:p>
                  <a:pPr>
                    <a:lnSpc>
                      <a:spcPct val="100000"/>
                    </a:lnSpc>
                    <a:buSzPct val="25000"/>
                  </a:pPr>
                  <a:r>
                    <a:rPr lang="zh-CN" altLang="en-US" sz="1600" b="1" dirty="0"/>
                    <a:t>清晰语言表达</a:t>
                  </a:r>
                </a:p>
              </p:txBody>
            </p:sp>
          </p:grpSp>
        </p:grpSp>
      </p:grpSp>
      <p:sp>
        <p:nvSpPr>
          <p:cNvPr id="23" name="Title 22"/>
          <p:cNvSpPr>
            <a:spLocks noGrp="1"/>
          </p:cNvSpPr>
          <p:nvPr>
            <p:ph type="title"/>
          </p:nvPr>
        </p:nvSpPr>
        <p:spPr/>
        <p:txBody>
          <a:bodyPr wrap="square">
            <a:normAutofit/>
          </a:bodyPr>
          <a:lstStyle/>
          <a:p>
            <a:pPr lvl="0"/>
            <a:r>
              <a:rPr lang="en-US" dirty="0"/>
              <a:t>清晰表达实例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724231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 wrap="square">
            <a:normAutofit/>
          </a:bodyPr>
          <a:lstStyle/>
          <a:p>
            <a:pPr lvl="0"/>
            <a:r>
              <a:rPr lang="en-US" dirty="0"/>
              <a:t>03.处理突出问题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"/>
          </p:nvPr>
        </p:nvSpPr>
        <p:spPr/>
        <p:txBody>
          <a:bodyPr wrap="square">
            <a:normAutofit/>
          </a:bodyPr>
          <a:lstStyle/>
          <a:p>
            <a:pPr lvl="0"/>
            <a:r>
              <a:rPr lang="zh-CN" altLang="en-US" dirty="0"/>
              <a:t>答辩问题预测与应对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347743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1130300"/>
            <a:ext cx="12192000" cy="4597401"/>
            <a:chOff x="0" y="1130300"/>
            <a:chExt cx="12192000" cy="4597401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3E22C5F3-1A27-4EB3-9ACF-8199C8F60B66}"/>
                </a:ext>
              </a:extLst>
            </p:cNvPr>
            <p:cNvSpPr/>
            <p:nvPr/>
          </p:nvSpPr>
          <p:spPr>
            <a:xfrm>
              <a:off x="4953496" y="3666595"/>
              <a:ext cx="2285008" cy="2061106"/>
            </a:xfrm>
            <a:prstGeom prst="rect">
              <a:avLst/>
            </a:prstGeom>
            <a:solidFill>
              <a:schemeClr val="tx1">
                <a:lumMod val="50000"/>
                <a:lumOff val="50000"/>
                <a:alpha val="10000"/>
              </a:schemeClr>
            </a:solidFill>
            <a:ln w="57150" cap="rnd">
              <a:noFill/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>
                <a:lnSpc>
                  <a:spcPct val="120000"/>
                </a:lnSpc>
              </a:pPr>
              <a:endParaRPr lang="zh-CN" altLang="en-US" sz="900" dirty="0">
                <a:solidFill>
                  <a:schemeClr val="tx1">
                    <a:alpha val="50000"/>
                  </a:schemeClr>
                </a:solidFill>
              </a:endParaRPr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824DBA32-2798-4116-8969-D41A077022F2}"/>
                </a:ext>
              </a:extLst>
            </p:cNvPr>
            <p:cNvCxnSpPr/>
            <p:nvPr/>
          </p:nvCxnSpPr>
          <p:spPr>
            <a:xfrm>
              <a:off x="0" y="3164892"/>
              <a:ext cx="12192000" cy="0"/>
            </a:xfrm>
            <a:prstGeom prst="line">
              <a:avLst/>
            </a:prstGeom>
            <a:ln w="9525">
              <a:solidFill>
                <a:schemeClr val="tx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90540A4-0044-4038-97C3-F4CD69B3A066}"/>
                </a:ext>
              </a:extLst>
            </p:cNvPr>
            <p:cNvSpPr/>
            <p:nvPr/>
          </p:nvSpPr>
          <p:spPr>
            <a:xfrm>
              <a:off x="6055271" y="3124163"/>
              <a:ext cx="81459" cy="8145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7403F0F-36D0-4FF3-BB8D-48979198904E}"/>
                </a:ext>
              </a:extLst>
            </p:cNvPr>
            <p:cNvSpPr/>
            <p:nvPr/>
          </p:nvSpPr>
          <p:spPr>
            <a:xfrm>
              <a:off x="9322346" y="3124163"/>
              <a:ext cx="81459" cy="8145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DBB6CD6-5CB8-460E-A347-7FE0DEC9AA17}"/>
                </a:ext>
              </a:extLst>
            </p:cNvPr>
            <p:cNvSpPr txBox="1"/>
            <p:nvPr/>
          </p:nvSpPr>
          <p:spPr>
            <a:xfrm>
              <a:off x="8264434" y="4081428"/>
              <a:ext cx="2197282" cy="307777"/>
            </a:xfrm>
            <a:prstGeom prst="rect">
              <a:avLst/>
            </a:prstGeom>
            <a:noFill/>
          </p:spPr>
          <p:txBody>
            <a:bodyPr wrap="none" rtlCol="0" anchor="b">
              <a:normAutofit fontScale="92500" lnSpcReduction="10000"/>
            </a:bodyPr>
            <a:lstStyle/>
            <a:p>
              <a:pPr algn="ctr">
                <a:lnSpc>
                  <a:spcPct val="100000"/>
                </a:lnSpc>
              </a:pPr>
              <a:r>
                <a: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</a:rPr>
                <a:t>模拟答辩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5966CC9-6B04-4EC2-A630-617A7489B4C0}"/>
                </a:ext>
              </a:extLst>
            </p:cNvPr>
            <p:cNvSpPr txBox="1"/>
            <p:nvPr/>
          </p:nvSpPr>
          <p:spPr>
            <a:xfrm>
              <a:off x="8264434" y="4513030"/>
              <a:ext cx="2197282" cy="2948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3765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defRPr/>
              </a:pPr>
              <a:r>
                <a:rPr kumimoji="0" lang="zh-CN" altLang="en-US" sz="120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</a:rPr>
                <a:t>通过模拟答辩来练习回答问题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82AA429-6E04-484D-A138-2D77865CCAF3}"/>
                </a:ext>
              </a:extLst>
            </p:cNvPr>
            <p:cNvSpPr txBox="1"/>
            <p:nvPr/>
          </p:nvSpPr>
          <p:spPr>
            <a:xfrm>
              <a:off x="1730284" y="4028015"/>
              <a:ext cx="2197282" cy="307777"/>
            </a:xfrm>
            <a:prstGeom prst="rect">
              <a:avLst/>
            </a:prstGeom>
            <a:noFill/>
          </p:spPr>
          <p:txBody>
            <a:bodyPr wrap="none" rtlCol="0" anchor="b">
              <a:normAutofit fontScale="92500" lnSpcReduction="10000"/>
            </a:bodyPr>
            <a:lstStyle/>
            <a:p>
              <a:pPr algn="ctr">
                <a:lnSpc>
                  <a:spcPct val="100000"/>
                </a:lnSpc>
              </a:pPr>
              <a:r>
                <a: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</a:rPr>
                <a:t>确定可能的问题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5639A1F-AC5D-4BD2-BB44-54A16499FEC1}"/>
                </a:ext>
              </a:extLst>
            </p:cNvPr>
            <p:cNvSpPr txBox="1"/>
            <p:nvPr/>
          </p:nvSpPr>
          <p:spPr>
            <a:xfrm>
              <a:off x="1730284" y="4459617"/>
              <a:ext cx="2197282" cy="2948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3765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defRPr/>
              </a:pPr>
              <a:r>
                <a:rPr kumimoji="0" lang="zh-CN" altLang="en-US" sz="120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</a:rPr>
                <a:t>提前列出可能会被问到的问题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25AC7E2-5566-4571-B11D-8326E03F0125}"/>
                </a:ext>
              </a:extLst>
            </p:cNvPr>
            <p:cNvSpPr txBox="1"/>
            <p:nvPr/>
          </p:nvSpPr>
          <p:spPr>
            <a:xfrm>
              <a:off x="4953496" y="4513752"/>
              <a:ext cx="2285008" cy="5164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3765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defRPr/>
              </a:pPr>
              <a:r>
                <a:rPr kumimoji="0" lang="zh-CN" altLang="en-US" sz="120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</a:rPr>
                <a:t>针对每个问题准备清晰和简明的回答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042CDD5-E957-47BD-BECE-46E3EC757686}"/>
                </a:ext>
              </a:extLst>
            </p:cNvPr>
            <p:cNvSpPr txBox="1"/>
            <p:nvPr/>
          </p:nvSpPr>
          <p:spPr>
            <a:xfrm>
              <a:off x="4953496" y="4082150"/>
              <a:ext cx="2285008" cy="307777"/>
            </a:xfrm>
            <a:prstGeom prst="rect">
              <a:avLst/>
            </a:prstGeom>
            <a:noFill/>
          </p:spPr>
          <p:txBody>
            <a:bodyPr wrap="none" rtlCol="0" anchor="b">
              <a:normAutofit fontScale="92500" lnSpcReduction="10000"/>
            </a:bodyPr>
            <a:lstStyle/>
            <a:p>
              <a:pPr algn="ctr">
                <a:lnSpc>
                  <a:spcPct val="100000"/>
                </a:lnSpc>
              </a:pPr>
              <a:r>
                <a: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</a:rPr>
                <a:t>准备答案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55DF552D-99B5-4189-ACD4-5054230B337B}"/>
                </a:ext>
              </a:extLst>
            </p:cNvPr>
            <p:cNvSpPr/>
            <p:nvPr/>
          </p:nvSpPr>
          <p:spPr>
            <a:xfrm>
              <a:off x="9125480" y="3429000"/>
              <a:ext cx="475190" cy="475190"/>
            </a:xfrm>
            <a:prstGeom prst="rect">
              <a:avLst/>
            </a:prstGeom>
            <a:solidFill>
              <a:schemeClr val="tx1">
                <a:lumMod val="50000"/>
                <a:lumOff val="50000"/>
                <a:alpha val="10000"/>
              </a:schemeClr>
            </a:solidFill>
            <a:ln w="19050" cap="rnd">
              <a:noFill/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rmAutofit/>
            </a:bodyPr>
            <a:lstStyle/>
            <a:p>
              <a:pPr algn="ctr"/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67091EC3-3CE0-46EE-BBA7-C14DAFA7282A}"/>
                </a:ext>
              </a:extLst>
            </p:cNvPr>
            <p:cNvSpPr/>
            <p:nvPr/>
          </p:nvSpPr>
          <p:spPr bwMode="auto">
            <a:xfrm>
              <a:off x="9208069" y="3496685"/>
              <a:ext cx="310012" cy="339821"/>
            </a:xfrm>
            <a:custGeom>
              <a:avLst/>
              <a:gdLst>
                <a:gd name="connsiteX0" fmla="*/ 248770 w 495300"/>
                <a:gd name="connsiteY0" fmla="*/ 621 h 542925"/>
                <a:gd name="connsiteX1" fmla="*/ 496420 w 495300"/>
                <a:gd name="connsiteY1" fmla="*/ 248271 h 542925"/>
                <a:gd name="connsiteX2" fmla="*/ 323827 w 495300"/>
                <a:gd name="connsiteY2" fmla="*/ 484396 h 542925"/>
                <a:gd name="connsiteX3" fmla="*/ 346973 w 495300"/>
                <a:gd name="connsiteY3" fmla="*/ 524496 h 542925"/>
                <a:gd name="connsiteX4" fmla="*/ 420220 w 495300"/>
                <a:gd name="connsiteY4" fmla="*/ 524496 h 542925"/>
                <a:gd name="connsiteX5" fmla="*/ 420220 w 495300"/>
                <a:gd name="connsiteY5" fmla="*/ 543546 h 542925"/>
                <a:gd name="connsiteX6" fmla="*/ 77320 w 495300"/>
                <a:gd name="connsiteY6" fmla="*/ 543546 h 542925"/>
                <a:gd name="connsiteX7" fmla="*/ 77320 w 495300"/>
                <a:gd name="connsiteY7" fmla="*/ 524496 h 542925"/>
                <a:gd name="connsiteX8" fmla="*/ 150567 w 495300"/>
                <a:gd name="connsiteY8" fmla="*/ 524496 h 542925"/>
                <a:gd name="connsiteX9" fmla="*/ 173713 w 495300"/>
                <a:gd name="connsiteY9" fmla="*/ 484396 h 542925"/>
                <a:gd name="connsiteX10" fmla="*/ 1120 w 495300"/>
                <a:gd name="connsiteY10" fmla="*/ 252367 h 542925"/>
                <a:gd name="connsiteX11" fmla="*/ 1120 w 495300"/>
                <a:gd name="connsiteY11" fmla="*/ 248271 h 542925"/>
                <a:gd name="connsiteX12" fmla="*/ 248770 w 495300"/>
                <a:gd name="connsiteY12" fmla="*/ 621 h 542925"/>
                <a:gd name="connsiteX13" fmla="*/ 304777 w 495300"/>
                <a:gd name="connsiteY13" fmla="*/ 489539 h 542925"/>
                <a:gd name="connsiteX14" fmla="*/ 248770 w 495300"/>
                <a:gd name="connsiteY14" fmla="*/ 495921 h 542925"/>
                <a:gd name="connsiteX15" fmla="*/ 192763 w 495300"/>
                <a:gd name="connsiteY15" fmla="*/ 489539 h 542925"/>
                <a:gd name="connsiteX16" fmla="*/ 172570 w 495300"/>
                <a:gd name="connsiteY16" fmla="*/ 524496 h 542925"/>
                <a:gd name="connsiteX17" fmla="*/ 324970 w 495300"/>
                <a:gd name="connsiteY17" fmla="*/ 524496 h 542925"/>
                <a:gd name="connsiteX18" fmla="*/ 304777 w 495300"/>
                <a:gd name="connsiteY18" fmla="*/ 489539 h 542925"/>
                <a:gd name="connsiteX19" fmla="*/ 248770 w 495300"/>
                <a:gd name="connsiteY19" fmla="*/ 19671 h 542925"/>
                <a:gd name="connsiteX20" fmla="*/ 20170 w 495300"/>
                <a:gd name="connsiteY20" fmla="*/ 248271 h 542925"/>
                <a:gd name="connsiteX21" fmla="*/ 248770 w 495300"/>
                <a:gd name="connsiteY21" fmla="*/ 476871 h 542925"/>
                <a:gd name="connsiteX22" fmla="*/ 477370 w 495300"/>
                <a:gd name="connsiteY22" fmla="*/ 248271 h 542925"/>
                <a:gd name="connsiteX23" fmla="*/ 248770 w 495300"/>
                <a:gd name="connsiteY23" fmla="*/ 19671 h 542925"/>
                <a:gd name="connsiteX24" fmla="*/ 248770 w 495300"/>
                <a:gd name="connsiteY24" fmla="*/ 133971 h 542925"/>
                <a:gd name="connsiteX25" fmla="*/ 363070 w 495300"/>
                <a:gd name="connsiteY25" fmla="*/ 248271 h 542925"/>
                <a:gd name="connsiteX26" fmla="*/ 248770 w 495300"/>
                <a:gd name="connsiteY26" fmla="*/ 362571 h 542925"/>
                <a:gd name="connsiteX27" fmla="*/ 134470 w 495300"/>
                <a:gd name="connsiteY27" fmla="*/ 248271 h 542925"/>
                <a:gd name="connsiteX28" fmla="*/ 248770 w 495300"/>
                <a:gd name="connsiteY28" fmla="*/ 133971 h 542925"/>
                <a:gd name="connsiteX29" fmla="*/ 248770 w 495300"/>
                <a:gd name="connsiteY29" fmla="*/ 153021 h 542925"/>
                <a:gd name="connsiteX30" fmla="*/ 153520 w 495300"/>
                <a:gd name="connsiteY30" fmla="*/ 248271 h 542925"/>
                <a:gd name="connsiteX31" fmla="*/ 248770 w 495300"/>
                <a:gd name="connsiteY31" fmla="*/ 343521 h 542925"/>
                <a:gd name="connsiteX32" fmla="*/ 344020 w 495300"/>
                <a:gd name="connsiteY32" fmla="*/ 248271 h 542925"/>
                <a:gd name="connsiteX33" fmla="*/ 248770 w 495300"/>
                <a:gd name="connsiteY33" fmla="*/ 153021 h 542925"/>
                <a:gd name="connsiteX34" fmla="*/ 367833 w 495300"/>
                <a:gd name="connsiteY34" fmla="*/ 114921 h 542925"/>
                <a:gd name="connsiteX35" fmla="*/ 382120 w 495300"/>
                <a:gd name="connsiteY35" fmla="*/ 129209 h 542925"/>
                <a:gd name="connsiteX36" fmla="*/ 367833 w 495300"/>
                <a:gd name="connsiteY36" fmla="*/ 143496 h 542925"/>
                <a:gd name="connsiteX37" fmla="*/ 353545 w 495300"/>
                <a:gd name="connsiteY37" fmla="*/ 129209 h 542925"/>
                <a:gd name="connsiteX38" fmla="*/ 367833 w 495300"/>
                <a:gd name="connsiteY38" fmla="*/ 114921 h 542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495300" h="542925">
                  <a:moveTo>
                    <a:pt x="248770" y="621"/>
                  </a:moveTo>
                  <a:cubicBezTo>
                    <a:pt x="385549" y="621"/>
                    <a:pt x="496420" y="111492"/>
                    <a:pt x="496420" y="248271"/>
                  </a:cubicBezTo>
                  <a:cubicBezTo>
                    <a:pt x="496420" y="358856"/>
                    <a:pt x="423935" y="452582"/>
                    <a:pt x="323827" y="484396"/>
                  </a:cubicBezTo>
                  <a:lnTo>
                    <a:pt x="346973" y="524496"/>
                  </a:lnTo>
                  <a:lnTo>
                    <a:pt x="420220" y="524496"/>
                  </a:lnTo>
                  <a:lnTo>
                    <a:pt x="420220" y="543546"/>
                  </a:lnTo>
                  <a:lnTo>
                    <a:pt x="77320" y="543546"/>
                  </a:lnTo>
                  <a:lnTo>
                    <a:pt x="77320" y="524496"/>
                  </a:lnTo>
                  <a:lnTo>
                    <a:pt x="150567" y="524496"/>
                  </a:lnTo>
                  <a:lnTo>
                    <a:pt x="173713" y="484396"/>
                  </a:lnTo>
                  <a:cubicBezTo>
                    <a:pt x="74843" y="452963"/>
                    <a:pt x="2930" y="361237"/>
                    <a:pt x="1120" y="252367"/>
                  </a:cubicBezTo>
                  <a:lnTo>
                    <a:pt x="1120" y="248271"/>
                  </a:lnTo>
                  <a:cubicBezTo>
                    <a:pt x="1120" y="111492"/>
                    <a:pt x="111991" y="621"/>
                    <a:pt x="248770" y="621"/>
                  </a:cubicBezTo>
                  <a:close/>
                  <a:moveTo>
                    <a:pt x="304777" y="489539"/>
                  </a:moveTo>
                  <a:cubicBezTo>
                    <a:pt x="286775" y="493730"/>
                    <a:pt x="268010" y="495921"/>
                    <a:pt x="248770" y="495921"/>
                  </a:cubicBezTo>
                  <a:cubicBezTo>
                    <a:pt x="229530" y="495921"/>
                    <a:pt x="210765" y="493730"/>
                    <a:pt x="192763" y="489539"/>
                  </a:cubicBezTo>
                  <a:lnTo>
                    <a:pt x="172570" y="524496"/>
                  </a:lnTo>
                  <a:lnTo>
                    <a:pt x="324970" y="524496"/>
                  </a:lnTo>
                  <a:lnTo>
                    <a:pt x="304777" y="489539"/>
                  </a:lnTo>
                  <a:close/>
                  <a:moveTo>
                    <a:pt x="248770" y="19671"/>
                  </a:moveTo>
                  <a:cubicBezTo>
                    <a:pt x="122564" y="19671"/>
                    <a:pt x="20170" y="122065"/>
                    <a:pt x="20170" y="248271"/>
                  </a:cubicBezTo>
                  <a:cubicBezTo>
                    <a:pt x="20170" y="374477"/>
                    <a:pt x="122564" y="476871"/>
                    <a:pt x="248770" y="476871"/>
                  </a:cubicBezTo>
                  <a:cubicBezTo>
                    <a:pt x="374976" y="476871"/>
                    <a:pt x="477370" y="374477"/>
                    <a:pt x="477370" y="248271"/>
                  </a:cubicBezTo>
                  <a:cubicBezTo>
                    <a:pt x="477370" y="122065"/>
                    <a:pt x="374976" y="19671"/>
                    <a:pt x="248770" y="19671"/>
                  </a:cubicBezTo>
                  <a:close/>
                  <a:moveTo>
                    <a:pt x="248770" y="133971"/>
                  </a:moveTo>
                  <a:cubicBezTo>
                    <a:pt x="311921" y="133971"/>
                    <a:pt x="363070" y="185120"/>
                    <a:pt x="363070" y="248271"/>
                  </a:cubicBezTo>
                  <a:cubicBezTo>
                    <a:pt x="363070" y="311422"/>
                    <a:pt x="311921" y="362571"/>
                    <a:pt x="248770" y="362571"/>
                  </a:cubicBezTo>
                  <a:cubicBezTo>
                    <a:pt x="185619" y="362571"/>
                    <a:pt x="134470" y="311422"/>
                    <a:pt x="134470" y="248271"/>
                  </a:cubicBezTo>
                  <a:cubicBezTo>
                    <a:pt x="134470" y="185120"/>
                    <a:pt x="185619" y="133971"/>
                    <a:pt x="248770" y="133971"/>
                  </a:cubicBezTo>
                  <a:close/>
                  <a:moveTo>
                    <a:pt x="248770" y="153021"/>
                  </a:moveTo>
                  <a:cubicBezTo>
                    <a:pt x="196192" y="153021"/>
                    <a:pt x="153520" y="195693"/>
                    <a:pt x="153520" y="248271"/>
                  </a:cubicBezTo>
                  <a:cubicBezTo>
                    <a:pt x="153520" y="300849"/>
                    <a:pt x="196192" y="343521"/>
                    <a:pt x="248770" y="343521"/>
                  </a:cubicBezTo>
                  <a:cubicBezTo>
                    <a:pt x="301348" y="343521"/>
                    <a:pt x="344020" y="300849"/>
                    <a:pt x="344020" y="248271"/>
                  </a:cubicBezTo>
                  <a:cubicBezTo>
                    <a:pt x="344020" y="195693"/>
                    <a:pt x="301348" y="153021"/>
                    <a:pt x="248770" y="153021"/>
                  </a:cubicBezTo>
                  <a:close/>
                  <a:moveTo>
                    <a:pt x="367833" y="114921"/>
                  </a:moveTo>
                  <a:cubicBezTo>
                    <a:pt x="375738" y="114921"/>
                    <a:pt x="382120" y="121303"/>
                    <a:pt x="382120" y="129209"/>
                  </a:cubicBezTo>
                  <a:cubicBezTo>
                    <a:pt x="382120" y="137114"/>
                    <a:pt x="375738" y="143496"/>
                    <a:pt x="367833" y="143496"/>
                  </a:cubicBezTo>
                  <a:cubicBezTo>
                    <a:pt x="359927" y="143496"/>
                    <a:pt x="353545" y="137114"/>
                    <a:pt x="353545" y="129209"/>
                  </a:cubicBezTo>
                  <a:cubicBezTo>
                    <a:pt x="353545" y="121303"/>
                    <a:pt x="359927" y="114921"/>
                    <a:pt x="367833" y="11492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CCC0FCA1-7788-4FFA-9300-4225182D8210}"/>
                </a:ext>
              </a:extLst>
            </p:cNvPr>
            <p:cNvSpPr/>
            <p:nvPr/>
          </p:nvSpPr>
          <p:spPr>
            <a:xfrm>
              <a:off x="5858405" y="3429000"/>
              <a:ext cx="475190" cy="475190"/>
            </a:xfrm>
            <a:prstGeom prst="rect">
              <a:avLst/>
            </a:prstGeom>
            <a:solidFill>
              <a:schemeClr val="accent1"/>
            </a:solidFill>
            <a:ln w="19050" cap="rnd">
              <a:noFill/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rmAutofit/>
            </a:bodyPr>
            <a:lstStyle/>
            <a:p>
              <a:pPr algn="ctr"/>
              <a:endParaRPr lang="zh-CN" altLang="en-US" sz="2000" b="1">
                <a:solidFill>
                  <a:schemeClr val="bg1"/>
                </a:solidFill>
              </a:endParaRPr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105970E1-6DC2-45D3-A519-323488E23B2E}"/>
                </a:ext>
              </a:extLst>
            </p:cNvPr>
            <p:cNvSpPr/>
            <p:nvPr/>
          </p:nvSpPr>
          <p:spPr bwMode="auto">
            <a:xfrm>
              <a:off x="5953763" y="3513887"/>
              <a:ext cx="284474" cy="305417"/>
            </a:xfrm>
            <a:custGeom>
              <a:avLst/>
              <a:gdLst>
                <a:gd name="connsiteX0" fmla="*/ 372973 w 496823"/>
                <a:gd name="connsiteY0" fmla="*/ 621 h 533400"/>
                <a:gd name="connsiteX1" fmla="*/ 372973 w 496823"/>
                <a:gd name="connsiteY1" fmla="*/ 19671 h 533400"/>
                <a:gd name="connsiteX2" fmla="*/ 344398 w 496823"/>
                <a:gd name="connsiteY2" fmla="*/ 19671 h 533400"/>
                <a:gd name="connsiteX3" fmla="*/ 344398 w 496823"/>
                <a:gd name="connsiteY3" fmla="*/ 141877 h 533400"/>
                <a:gd name="connsiteX4" fmla="*/ 497560 w 496823"/>
                <a:gd name="connsiteY4" fmla="*/ 486301 h 533400"/>
                <a:gd name="connsiteX5" fmla="*/ 479558 w 496823"/>
                <a:gd name="connsiteY5" fmla="*/ 534021 h 533400"/>
                <a:gd name="connsiteX6" fmla="*/ 18738 w 496823"/>
                <a:gd name="connsiteY6" fmla="*/ 534021 h 533400"/>
                <a:gd name="connsiteX7" fmla="*/ 736 w 496823"/>
                <a:gd name="connsiteY7" fmla="*/ 486301 h 533400"/>
                <a:gd name="connsiteX8" fmla="*/ 153898 w 496823"/>
                <a:gd name="connsiteY8" fmla="*/ 141877 h 533400"/>
                <a:gd name="connsiteX9" fmla="*/ 153898 w 496823"/>
                <a:gd name="connsiteY9" fmla="*/ 19671 h 533400"/>
                <a:gd name="connsiteX10" fmla="*/ 125323 w 496823"/>
                <a:gd name="connsiteY10" fmla="*/ 19671 h 533400"/>
                <a:gd name="connsiteX11" fmla="*/ 125323 w 496823"/>
                <a:gd name="connsiteY11" fmla="*/ 621 h 533400"/>
                <a:gd name="connsiteX12" fmla="*/ 372973 w 496823"/>
                <a:gd name="connsiteY12" fmla="*/ 621 h 533400"/>
                <a:gd name="connsiteX13" fmla="*/ 257530 w 496823"/>
                <a:gd name="connsiteY13" fmla="*/ 416006 h 533400"/>
                <a:gd name="connsiteX14" fmla="*/ 254672 w 496823"/>
                <a:gd name="connsiteY14" fmla="*/ 418007 h 533400"/>
                <a:gd name="connsiteX15" fmla="*/ 53504 w 496823"/>
                <a:gd name="connsiteY15" fmla="*/ 414578 h 533400"/>
                <a:gd name="connsiteX16" fmla="*/ 21310 w 496823"/>
                <a:gd name="connsiteY16" fmla="*/ 486967 h 533400"/>
                <a:gd name="connsiteX17" fmla="*/ 31883 w 496823"/>
                <a:gd name="connsiteY17" fmla="*/ 515066 h 533400"/>
                <a:gd name="connsiteX18" fmla="*/ 466413 w 496823"/>
                <a:gd name="connsiteY18" fmla="*/ 515066 h 533400"/>
                <a:gd name="connsiteX19" fmla="*/ 476986 w 496823"/>
                <a:gd name="connsiteY19" fmla="*/ 486967 h 533400"/>
                <a:gd name="connsiteX20" fmla="*/ 441267 w 496823"/>
                <a:gd name="connsiteY20" fmla="*/ 406672 h 533400"/>
                <a:gd name="connsiteX21" fmla="*/ 257530 w 496823"/>
                <a:gd name="connsiteY21" fmla="*/ 416006 h 533400"/>
                <a:gd name="connsiteX22" fmla="*/ 325348 w 496823"/>
                <a:gd name="connsiteY22" fmla="*/ 19671 h 533400"/>
                <a:gd name="connsiteX23" fmla="*/ 172948 w 496823"/>
                <a:gd name="connsiteY23" fmla="*/ 19671 h 533400"/>
                <a:gd name="connsiteX24" fmla="*/ 172948 w 496823"/>
                <a:gd name="connsiteY24" fmla="*/ 145877 h 533400"/>
                <a:gd name="connsiteX25" fmla="*/ 61315 w 496823"/>
                <a:gd name="connsiteY25" fmla="*/ 396956 h 533400"/>
                <a:gd name="connsiteX26" fmla="*/ 240957 w 496823"/>
                <a:gd name="connsiteY26" fmla="*/ 404291 h 533400"/>
                <a:gd name="connsiteX27" fmla="*/ 243719 w 496823"/>
                <a:gd name="connsiteY27" fmla="*/ 402385 h 533400"/>
                <a:gd name="connsiteX28" fmla="*/ 430313 w 496823"/>
                <a:gd name="connsiteY28" fmla="*/ 381716 h 533400"/>
                <a:gd name="connsiteX29" fmla="*/ 325348 w 496823"/>
                <a:gd name="connsiteY29" fmla="*/ 145877 h 533400"/>
                <a:gd name="connsiteX30" fmla="*/ 325348 w 496823"/>
                <a:gd name="connsiteY30" fmla="*/ 19671 h 533400"/>
                <a:gd name="connsiteX31" fmla="*/ 311060 w 496823"/>
                <a:gd name="connsiteY31" fmla="*/ 248271 h 533400"/>
                <a:gd name="connsiteX32" fmla="*/ 353923 w 496823"/>
                <a:gd name="connsiteY32" fmla="*/ 291134 h 533400"/>
                <a:gd name="connsiteX33" fmla="*/ 311060 w 496823"/>
                <a:gd name="connsiteY33" fmla="*/ 333996 h 533400"/>
                <a:gd name="connsiteX34" fmla="*/ 268198 w 496823"/>
                <a:gd name="connsiteY34" fmla="*/ 291134 h 533400"/>
                <a:gd name="connsiteX35" fmla="*/ 311060 w 496823"/>
                <a:gd name="connsiteY35" fmla="*/ 248271 h 533400"/>
                <a:gd name="connsiteX36" fmla="*/ 311060 w 496823"/>
                <a:gd name="connsiteY36" fmla="*/ 267321 h 533400"/>
                <a:gd name="connsiteX37" fmla="*/ 287248 w 496823"/>
                <a:gd name="connsiteY37" fmla="*/ 291134 h 533400"/>
                <a:gd name="connsiteX38" fmla="*/ 311060 w 496823"/>
                <a:gd name="connsiteY38" fmla="*/ 314946 h 533400"/>
                <a:gd name="connsiteX39" fmla="*/ 334873 w 496823"/>
                <a:gd name="connsiteY39" fmla="*/ 291134 h 533400"/>
                <a:gd name="connsiteX40" fmla="*/ 311060 w 496823"/>
                <a:gd name="connsiteY40" fmla="*/ 267321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496823" h="533400">
                  <a:moveTo>
                    <a:pt x="372973" y="621"/>
                  </a:moveTo>
                  <a:lnTo>
                    <a:pt x="372973" y="19671"/>
                  </a:lnTo>
                  <a:lnTo>
                    <a:pt x="344398" y="19671"/>
                  </a:lnTo>
                  <a:lnTo>
                    <a:pt x="344398" y="141877"/>
                  </a:lnTo>
                  <a:lnTo>
                    <a:pt x="497560" y="486301"/>
                  </a:lnTo>
                  <a:lnTo>
                    <a:pt x="479558" y="534021"/>
                  </a:lnTo>
                  <a:lnTo>
                    <a:pt x="18738" y="534021"/>
                  </a:lnTo>
                  <a:lnTo>
                    <a:pt x="736" y="486301"/>
                  </a:lnTo>
                  <a:lnTo>
                    <a:pt x="153898" y="141877"/>
                  </a:lnTo>
                  <a:lnTo>
                    <a:pt x="153898" y="19671"/>
                  </a:lnTo>
                  <a:lnTo>
                    <a:pt x="125323" y="19671"/>
                  </a:lnTo>
                  <a:lnTo>
                    <a:pt x="125323" y="621"/>
                  </a:lnTo>
                  <a:lnTo>
                    <a:pt x="372973" y="621"/>
                  </a:lnTo>
                  <a:close/>
                  <a:moveTo>
                    <a:pt x="257530" y="416006"/>
                  </a:moveTo>
                  <a:lnTo>
                    <a:pt x="254672" y="418007"/>
                  </a:lnTo>
                  <a:cubicBezTo>
                    <a:pt x="199142" y="457345"/>
                    <a:pt x="120656" y="455535"/>
                    <a:pt x="53504" y="414578"/>
                  </a:cubicBezTo>
                  <a:lnTo>
                    <a:pt x="21310" y="486967"/>
                  </a:lnTo>
                  <a:lnTo>
                    <a:pt x="31883" y="515066"/>
                  </a:lnTo>
                  <a:lnTo>
                    <a:pt x="466413" y="515066"/>
                  </a:lnTo>
                  <a:lnTo>
                    <a:pt x="476986" y="486967"/>
                  </a:lnTo>
                  <a:lnTo>
                    <a:pt x="441267" y="406672"/>
                  </a:lnTo>
                  <a:cubicBezTo>
                    <a:pt x="379926" y="379144"/>
                    <a:pt x="307060" y="382669"/>
                    <a:pt x="257530" y="416006"/>
                  </a:cubicBezTo>
                  <a:close/>
                  <a:moveTo>
                    <a:pt x="325348" y="19671"/>
                  </a:moveTo>
                  <a:lnTo>
                    <a:pt x="172948" y="19671"/>
                  </a:lnTo>
                  <a:lnTo>
                    <a:pt x="172948" y="145877"/>
                  </a:lnTo>
                  <a:lnTo>
                    <a:pt x="61315" y="396956"/>
                  </a:lnTo>
                  <a:cubicBezTo>
                    <a:pt x="121608" y="434771"/>
                    <a:pt x="191522" y="437342"/>
                    <a:pt x="240957" y="404291"/>
                  </a:cubicBezTo>
                  <a:lnTo>
                    <a:pt x="243719" y="402385"/>
                  </a:lnTo>
                  <a:cubicBezTo>
                    <a:pt x="294106" y="366762"/>
                    <a:pt x="366115" y="359618"/>
                    <a:pt x="430313" y="381716"/>
                  </a:cubicBezTo>
                  <a:lnTo>
                    <a:pt x="325348" y="145877"/>
                  </a:lnTo>
                  <a:lnTo>
                    <a:pt x="325348" y="19671"/>
                  </a:lnTo>
                  <a:close/>
                  <a:moveTo>
                    <a:pt x="311060" y="248271"/>
                  </a:moveTo>
                  <a:cubicBezTo>
                    <a:pt x="334778" y="248271"/>
                    <a:pt x="353923" y="267416"/>
                    <a:pt x="353923" y="291134"/>
                  </a:cubicBezTo>
                  <a:cubicBezTo>
                    <a:pt x="353923" y="314851"/>
                    <a:pt x="334778" y="333996"/>
                    <a:pt x="311060" y="333996"/>
                  </a:cubicBezTo>
                  <a:cubicBezTo>
                    <a:pt x="287343" y="333996"/>
                    <a:pt x="268198" y="314851"/>
                    <a:pt x="268198" y="291134"/>
                  </a:cubicBezTo>
                  <a:cubicBezTo>
                    <a:pt x="268198" y="267416"/>
                    <a:pt x="287343" y="248271"/>
                    <a:pt x="311060" y="248271"/>
                  </a:cubicBezTo>
                  <a:close/>
                  <a:moveTo>
                    <a:pt x="311060" y="267321"/>
                  </a:moveTo>
                  <a:cubicBezTo>
                    <a:pt x="297916" y="267321"/>
                    <a:pt x="287248" y="277989"/>
                    <a:pt x="287248" y="291134"/>
                  </a:cubicBezTo>
                  <a:cubicBezTo>
                    <a:pt x="287248" y="304278"/>
                    <a:pt x="297916" y="314946"/>
                    <a:pt x="311060" y="314946"/>
                  </a:cubicBezTo>
                  <a:cubicBezTo>
                    <a:pt x="324205" y="314946"/>
                    <a:pt x="334873" y="304278"/>
                    <a:pt x="334873" y="291134"/>
                  </a:cubicBezTo>
                  <a:cubicBezTo>
                    <a:pt x="334873" y="277989"/>
                    <a:pt x="324205" y="267321"/>
                    <a:pt x="311060" y="26732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B143FA53-A6A2-4CF6-8061-3FDB9BEC4EB5}"/>
                </a:ext>
              </a:extLst>
            </p:cNvPr>
            <p:cNvSpPr/>
            <p:nvPr/>
          </p:nvSpPr>
          <p:spPr>
            <a:xfrm>
              <a:off x="2591330" y="3429000"/>
              <a:ext cx="475190" cy="475190"/>
            </a:xfrm>
            <a:prstGeom prst="rect">
              <a:avLst/>
            </a:prstGeom>
            <a:solidFill>
              <a:schemeClr val="tx1">
                <a:lumMod val="50000"/>
                <a:lumOff val="50000"/>
                <a:alpha val="10000"/>
              </a:schemeClr>
            </a:solidFill>
            <a:ln w="19050" cap="rnd">
              <a:noFill/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rmAutofit/>
            </a:bodyPr>
            <a:lstStyle/>
            <a:p>
              <a:pPr algn="ctr"/>
              <a:endParaRPr lang="zh-CN" altLang="en-US" sz="2000" b="1">
                <a:solidFill>
                  <a:schemeClr val="bg1"/>
                </a:solidFill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7AE224E5-EA48-4DC2-A9F1-BAC7E38C0AB3}"/>
                </a:ext>
              </a:extLst>
            </p:cNvPr>
            <p:cNvSpPr/>
            <p:nvPr/>
          </p:nvSpPr>
          <p:spPr bwMode="auto">
            <a:xfrm>
              <a:off x="2687383" y="3535576"/>
              <a:ext cx="283084" cy="283084"/>
            </a:xfrm>
            <a:custGeom>
              <a:avLst/>
              <a:gdLst>
                <a:gd name="connsiteX0" fmla="*/ 266700 w 533400"/>
                <a:gd name="connsiteY0" fmla="*/ 285750 h 533400"/>
                <a:gd name="connsiteX1" fmla="*/ 409575 w 533400"/>
                <a:gd name="connsiteY1" fmla="*/ 142875 h 533400"/>
                <a:gd name="connsiteX2" fmla="*/ 266700 w 533400"/>
                <a:gd name="connsiteY2" fmla="*/ 0 h 533400"/>
                <a:gd name="connsiteX3" fmla="*/ 123825 w 533400"/>
                <a:gd name="connsiteY3" fmla="*/ 142875 h 533400"/>
                <a:gd name="connsiteX4" fmla="*/ 266700 w 533400"/>
                <a:gd name="connsiteY4" fmla="*/ 285750 h 533400"/>
                <a:gd name="connsiteX5" fmla="*/ 266700 w 533400"/>
                <a:gd name="connsiteY5" fmla="*/ 19050 h 533400"/>
                <a:gd name="connsiteX6" fmla="*/ 390525 w 533400"/>
                <a:gd name="connsiteY6" fmla="*/ 142875 h 533400"/>
                <a:gd name="connsiteX7" fmla="*/ 266700 w 533400"/>
                <a:gd name="connsiteY7" fmla="*/ 266700 h 533400"/>
                <a:gd name="connsiteX8" fmla="*/ 142875 w 533400"/>
                <a:gd name="connsiteY8" fmla="*/ 142875 h 533400"/>
                <a:gd name="connsiteX9" fmla="*/ 266700 w 533400"/>
                <a:gd name="connsiteY9" fmla="*/ 19050 h 533400"/>
                <a:gd name="connsiteX10" fmla="*/ 470535 w 533400"/>
                <a:gd name="connsiteY10" fmla="*/ 333375 h 533400"/>
                <a:gd name="connsiteX11" fmla="*/ 62865 w 533400"/>
                <a:gd name="connsiteY11" fmla="*/ 333375 h 533400"/>
                <a:gd name="connsiteX12" fmla="*/ 0 w 533400"/>
                <a:gd name="connsiteY12" fmla="*/ 396240 h 533400"/>
                <a:gd name="connsiteX13" fmla="*/ 0 w 533400"/>
                <a:gd name="connsiteY13" fmla="*/ 533400 h 533400"/>
                <a:gd name="connsiteX14" fmla="*/ 19050 w 533400"/>
                <a:gd name="connsiteY14" fmla="*/ 533400 h 533400"/>
                <a:gd name="connsiteX15" fmla="*/ 19050 w 533400"/>
                <a:gd name="connsiteY15" fmla="*/ 403860 h 533400"/>
                <a:gd name="connsiteX16" fmla="*/ 70485 w 533400"/>
                <a:gd name="connsiteY16" fmla="*/ 352425 h 533400"/>
                <a:gd name="connsiteX17" fmla="*/ 462915 w 533400"/>
                <a:gd name="connsiteY17" fmla="*/ 352425 h 533400"/>
                <a:gd name="connsiteX18" fmla="*/ 514350 w 533400"/>
                <a:gd name="connsiteY18" fmla="*/ 403860 h 533400"/>
                <a:gd name="connsiteX19" fmla="*/ 514350 w 533400"/>
                <a:gd name="connsiteY19" fmla="*/ 533400 h 533400"/>
                <a:gd name="connsiteX20" fmla="*/ 533400 w 533400"/>
                <a:gd name="connsiteY20" fmla="*/ 533400 h 533400"/>
                <a:gd name="connsiteX21" fmla="*/ 533400 w 533400"/>
                <a:gd name="connsiteY21" fmla="*/ 396240 h 533400"/>
                <a:gd name="connsiteX22" fmla="*/ 470535 w 533400"/>
                <a:gd name="connsiteY22" fmla="*/ 333375 h 533400"/>
                <a:gd name="connsiteX23" fmla="*/ 342900 w 533400"/>
                <a:gd name="connsiteY23" fmla="*/ 466725 h 533400"/>
                <a:gd name="connsiteX24" fmla="*/ 457200 w 533400"/>
                <a:gd name="connsiteY24" fmla="*/ 466725 h 533400"/>
                <a:gd name="connsiteX25" fmla="*/ 457200 w 533400"/>
                <a:gd name="connsiteY25" fmla="*/ 447675 h 533400"/>
                <a:gd name="connsiteX26" fmla="*/ 342900 w 533400"/>
                <a:gd name="connsiteY26" fmla="*/ 447675 h 533400"/>
                <a:gd name="connsiteX27" fmla="*/ 342900 w 533400"/>
                <a:gd name="connsiteY27" fmla="*/ 466725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33400" h="533400">
                  <a:moveTo>
                    <a:pt x="266700" y="285750"/>
                  </a:moveTo>
                  <a:cubicBezTo>
                    <a:pt x="345758" y="285750"/>
                    <a:pt x="409575" y="221933"/>
                    <a:pt x="409575" y="142875"/>
                  </a:cubicBezTo>
                  <a:cubicBezTo>
                    <a:pt x="409575" y="63818"/>
                    <a:pt x="345758" y="0"/>
                    <a:pt x="266700" y="0"/>
                  </a:cubicBezTo>
                  <a:cubicBezTo>
                    <a:pt x="187643" y="0"/>
                    <a:pt x="123825" y="63818"/>
                    <a:pt x="123825" y="142875"/>
                  </a:cubicBezTo>
                  <a:cubicBezTo>
                    <a:pt x="123825" y="221933"/>
                    <a:pt x="187643" y="285750"/>
                    <a:pt x="266700" y="285750"/>
                  </a:cubicBezTo>
                  <a:close/>
                  <a:moveTo>
                    <a:pt x="266700" y="19050"/>
                  </a:moveTo>
                  <a:cubicBezTo>
                    <a:pt x="335280" y="19050"/>
                    <a:pt x="390525" y="74295"/>
                    <a:pt x="390525" y="142875"/>
                  </a:cubicBezTo>
                  <a:cubicBezTo>
                    <a:pt x="390525" y="211455"/>
                    <a:pt x="335280" y="266700"/>
                    <a:pt x="266700" y="266700"/>
                  </a:cubicBezTo>
                  <a:cubicBezTo>
                    <a:pt x="198120" y="266700"/>
                    <a:pt x="142875" y="211455"/>
                    <a:pt x="142875" y="142875"/>
                  </a:cubicBezTo>
                  <a:cubicBezTo>
                    <a:pt x="142875" y="74295"/>
                    <a:pt x="198120" y="19050"/>
                    <a:pt x="266700" y="19050"/>
                  </a:cubicBezTo>
                  <a:close/>
                  <a:moveTo>
                    <a:pt x="470535" y="333375"/>
                  </a:moveTo>
                  <a:lnTo>
                    <a:pt x="62865" y="333375"/>
                  </a:lnTo>
                  <a:lnTo>
                    <a:pt x="0" y="396240"/>
                  </a:lnTo>
                  <a:lnTo>
                    <a:pt x="0" y="533400"/>
                  </a:lnTo>
                  <a:lnTo>
                    <a:pt x="19050" y="533400"/>
                  </a:lnTo>
                  <a:lnTo>
                    <a:pt x="19050" y="403860"/>
                  </a:lnTo>
                  <a:lnTo>
                    <a:pt x="70485" y="352425"/>
                  </a:lnTo>
                  <a:lnTo>
                    <a:pt x="462915" y="352425"/>
                  </a:lnTo>
                  <a:lnTo>
                    <a:pt x="514350" y="403860"/>
                  </a:lnTo>
                  <a:lnTo>
                    <a:pt x="514350" y="533400"/>
                  </a:lnTo>
                  <a:lnTo>
                    <a:pt x="533400" y="533400"/>
                  </a:lnTo>
                  <a:lnTo>
                    <a:pt x="533400" y="396240"/>
                  </a:lnTo>
                  <a:lnTo>
                    <a:pt x="470535" y="333375"/>
                  </a:lnTo>
                  <a:close/>
                  <a:moveTo>
                    <a:pt x="342900" y="466725"/>
                  </a:moveTo>
                  <a:lnTo>
                    <a:pt x="457200" y="466725"/>
                  </a:lnTo>
                  <a:lnTo>
                    <a:pt x="457200" y="447675"/>
                  </a:lnTo>
                  <a:lnTo>
                    <a:pt x="342900" y="447675"/>
                  </a:lnTo>
                  <a:lnTo>
                    <a:pt x="342900" y="466725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7324B64B-5819-4AB7-81B5-2F8DA7601E37}"/>
                </a:ext>
              </a:extLst>
            </p:cNvPr>
            <p:cNvSpPr/>
            <p:nvPr/>
          </p:nvSpPr>
          <p:spPr>
            <a:xfrm>
              <a:off x="2758316" y="3094283"/>
              <a:ext cx="141218" cy="141218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E87916A9-5F6B-4F75-AC31-4D30609BC75C}"/>
                </a:ext>
              </a:extLst>
            </p:cNvPr>
            <p:cNvSpPr/>
            <p:nvPr/>
          </p:nvSpPr>
          <p:spPr>
            <a:xfrm>
              <a:off x="2803674" y="3139641"/>
              <a:ext cx="50503" cy="50503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DC4970DD-37F9-447E-B287-3952559C8224}"/>
                </a:ext>
              </a:extLst>
            </p:cNvPr>
            <p:cNvGrpSpPr/>
            <p:nvPr/>
          </p:nvGrpSpPr>
          <p:grpSpPr>
            <a:xfrm>
              <a:off x="6025391" y="3094283"/>
              <a:ext cx="141218" cy="141218"/>
              <a:chOff x="2704376" y="2317843"/>
              <a:chExt cx="167640" cy="167640"/>
            </a:xfrm>
          </p:grpSpPr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FA371E38-E8CE-4452-9D84-A6036358AFC9}"/>
                  </a:ext>
                </a:extLst>
              </p:cNvPr>
              <p:cNvSpPr/>
              <p:nvPr/>
            </p:nvSpPr>
            <p:spPr>
              <a:xfrm>
                <a:off x="2704376" y="2317843"/>
                <a:ext cx="167640" cy="16764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80C14C46-18EE-48BE-9014-20594EFA476D}"/>
                  </a:ext>
                </a:extLst>
              </p:cNvPr>
              <p:cNvSpPr/>
              <p:nvPr/>
            </p:nvSpPr>
            <p:spPr>
              <a:xfrm>
                <a:off x="2758220" y="2371687"/>
                <a:ext cx="59952" cy="59952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rgbClr val="FF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04E243B3-B644-42A3-99C0-90BB2A0377B4}"/>
                </a:ext>
              </a:extLst>
            </p:cNvPr>
            <p:cNvSpPr/>
            <p:nvPr/>
          </p:nvSpPr>
          <p:spPr>
            <a:xfrm>
              <a:off x="9292466" y="3094283"/>
              <a:ext cx="141218" cy="141218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CA42E743-092D-4271-B02B-36BAF422731E}"/>
                </a:ext>
              </a:extLst>
            </p:cNvPr>
            <p:cNvSpPr/>
            <p:nvPr/>
          </p:nvSpPr>
          <p:spPr>
            <a:xfrm>
              <a:off x="9337824" y="3139641"/>
              <a:ext cx="50503" cy="50503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AC62066-6E1E-4342-9C41-2BBE2211EBDC}"/>
                </a:ext>
              </a:extLst>
            </p:cNvPr>
            <p:cNvSpPr txBox="1"/>
            <p:nvPr/>
          </p:nvSpPr>
          <p:spPr>
            <a:xfrm>
              <a:off x="666750" y="1130300"/>
              <a:ext cx="108585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solidFill>
                    <a:schemeClr val="tx1"/>
                  </a:solidFill>
                </a:rPr>
                <a:t>预测可能问题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9FCD438-35E0-403A-BECE-3BC2AF7893EA}"/>
                </a:ext>
              </a:extLst>
            </p:cNvPr>
            <p:cNvSpPr txBox="1"/>
            <p:nvPr/>
          </p:nvSpPr>
          <p:spPr>
            <a:xfrm>
              <a:off x="716110" y="1824384"/>
              <a:ext cx="10858500" cy="2948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kumimoji="0" lang="zh-CN" altLang="en-US" sz="12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</a:rPr>
                <a:t>为了做好充分的准备，你可以预测到评委可能会提出的问题，并提前准备好回答。</a:t>
              </a:r>
            </a:p>
          </p:txBody>
        </p:sp>
      </p:grpSp>
      <p:sp>
        <p:nvSpPr>
          <p:cNvPr id="53" name="Title 52"/>
          <p:cNvSpPr>
            <a:spLocks noGrp="1"/>
          </p:cNvSpPr>
          <p:nvPr>
            <p:ph type="title"/>
          </p:nvPr>
        </p:nvSpPr>
        <p:spPr/>
        <p:txBody>
          <a:bodyPr wrap="square">
            <a:normAutofit/>
          </a:bodyPr>
          <a:lstStyle/>
          <a:p>
            <a:pPr lvl="0"/>
            <a:r>
              <a:rPr lang="en-US" dirty="0"/>
              <a:t>预测可能问题——提前布局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826526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892662" y="1796401"/>
            <a:ext cx="10285050" cy="3962426"/>
            <a:chOff x="892662" y="1796401"/>
            <a:chExt cx="10285050" cy="3962426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A63783AC-BC8D-46DC-BA0C-1EA3CFABBDC5}"/>
                </a:ext>
              </a:extLst>
            </p:cNvPr>
            <p:cNvGrpSpPr/>
            <p:nvPr/>
          </p:nvGrpSpPr>
          <p:grpSpPr>
            <a:xfrm>
              <a:off x="4423035" y="4249977"/>
              <a:ext cx="3224304" cy="1508850"/>
              <a:chOff x="4376878" y="3828098"/>
              <a:chExt cx="3224304" cy="1508850"/>
            </a:xfrm>
          </p:grpSpPr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38C88AB-36F4-4AEE-870F-99480F4B032E}"/>
                  </a:ext>
                </a:extLst>
              </p:cNvPr>
              <p:cNvSpPr txBox="1"/>
              <p:nvPr/>
            </p:nvSpPr>
            <p:spPr>
              <a:xfrm>
                <a:off x="4376878" y="3828098"/>
                <a:ext cx="1433418" cy="101566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ctr" anchorCtr="0">
                <a:spAutoFit/>
              </a:bodyPr>
              <a:lstStyle/>
              <a:p>
                <a:pPr marL="0" marR="0" lvl="0" indent="0" algn="r" defTabSz="9137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ct val="25000"/>
                  <a:buFontTx/>
                  <a:buNone/>
                  <a:defRPr/>
                </a:pPr>
                <a:r>
                  <a:rPr kumimoji="0" lang="en-US" altLang="zh-CN" sz="60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</a:rPr>
                  <a:t>02.</a:t>
                </a:r>
              </a:p>
            </p:txBody>
          </p:sp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0BD2D61B-EEE3-4DA8-B6AA-6483FF9522C6}"/>
                  </a:ext>
                </a:extLst>
              </p:cNvPr>
              <p:cNvSpPr/>
              <p:nvPr/>
            </p:nvSpPr>
            <p:spPr>
              <a:xfrm flipH="1">
                <a:off x="5810296" y="4811483"/>
                <a:ext cx="1790886" cy="525465"/>
              </a:xfrm>
              <a:prstGeom prst="rect">
                <a:avLst/>
              </a:prstGeom>
              <a:ln>
                <a:noFill/>
              </a:ln>
            </p:spPr>
            <p:txBody>
              <a:bodyPr wrap="square" lIns="91440" tIns="45720" rIns="91440" bIns="45720" anchor="t">
                <a:spAutoFit/>
              </a:bodyPr>
              <a:lstStyle/>
              <a:p>
                <a:pPr marL="0" marR="0" lvl="0" indent="0" defTabSz="913765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ct val="25000"/>
                  <a:buFontTx/>
                  <a:buNone/>
                  <a:defRPr/>
                </a:pPr>
                <a:r>
                  <a:rPr kumimoji="0" lang="zh-CN" altLang="en-US" sz="12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</a:rPr>
                  <a:t>对可能的问题进行充分准备并准备相应的答案</a:t>
                </a: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31A922D-0890-4070-A2F5-45400B17153D}"/>
                  </a:ext>
                </a:extLst>
              </p:cNvPr>
              <p:cNvSpPr txBox="1"/>
              <p:nvPr/>
            </p:nvSpPr>
            <p:spPr>
              <a:xfrm>
                <a:off x="5810296" y="4068462"/>
                <a:ext cx="1790886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91440" tIns="45720" rIns="91440" bIns="45720" anchor="b" anchorCtr="0">
                <a:normAutofit/>
              </a:bodyPr>
              <a:lstStyle/>
              <a:p>
                <a:pPr>
                  <a:lnSpc>
                    <a:spcPct val="100000"/>
                  </a:lnSpc>
                  <a:buSzPct val="25000"/>
                </a:pPr>
                <a:r>
                  <a:rPr lang="zh-CN" altLang="en-US" sz="1600" b="1" dirty="0"/>
                  <a:t>准备问题和答案</a:t>
                </a:r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A786BD16-581F-4130-B5DA-95F1303A2C9E}"/>
                </a:ext>
              </a:extLst>
            </p:cNvPr>
            <p:cNvGrpSpPr/>
            <p:nvPr/>
          </p:nvGrpSpPr>
          <p:grpSpPr>
            <a:xfrm>
              <a:off x="892662" y="4249977"/>
              <a:ext cx="3224304" cy="1508850"/>
              <a:chOff x="785691" y="3828098"/>
              <a:chExt cx="3224304" cy="1508850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A91E273-4B83-4960-929B-E76FA6F79F34}"/>
                  </a:ext>
                </a:extLst>
              </p:cNvPr>
              <p:cNvSpPr txBox="1"/>
              <p:nvPr/>
            </p:nvSpPr>
            <p:spPr>
              <a:xfrm>
                <a:off x="785691" y="3828098"/>
                <a:ext cx="1433418" cy="101566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ctr" anchorCtr="0">
                <a:spAutoFit/>
              </a:bodyPr>
              <a:lstStyle/>
              <a:p>
                <a:pPr marL="0" marR="0" lvl="0" indent="0" algn="r" defTabSz="9137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ct val="25000"/>
                  <a:buFontTx/>
                  <a:buNone/>
                  <a:defRPr/>
                </a:pPr>
                <a:r>
                  <a:rPr kumimoji="0" lang="en-US" altLang="zh-CN" sz="60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</a:rPr>
                  <a:t>01.</a:t>
                </a:r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84C12CD9-B688-488F-AE98-9213740FD154}"/>
                  </a:ext>
                </a:extLst>
              </p:cNvPr>
              <p:cNvSpPr/>
              <p:nvPr/>
            </p:nvSpPr>
            <p:spPr>
              <a:xfrm flipH="1">
                <a:off x="2219109" y="4811483"/>
                <a:ext cx="1790886" cy="525465"/>
              </a:xfrm>
              <a:prstGeom prst="rect">
                <a:avLst/>
              </a:prstGeom>
              <a:ln>
                <a:noFill/>
              </a:ln>
            </p:spPr>
            <p:txBody>
              <a:bodyPr wrap="square" lIns="91440" tIns="45720" rIns="91440" bIns="45720" anchor="t">
                <a:spAutoFit/>
              </a:bodyPr>
              <a:lstStyle/>
              <a:p>
                <a:pPr marL="0" marR="0" lvl="0" indent="0" defTabSz="913765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ct val="25000"/>
                  <a:buFontTx/>
                  <a:buNone/>
                  <a:defRPr/>
                </a:pPr>
                <a:r>
                  <a:rPr kumimoji="0" lang="zh-CN" altLang="en-US" sz="12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</a:rPr>
                  <a:t>了解评委的专业领域，为答辩做好准备。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5291E3C-966D-4825-9B53-A23F2CA630D7}"/>
                  </a:ext>
                </a:extLst>
              </p:cNvPr>
              <p:cNvSpPr txBox="1"/>
              <p:nvPr/>
            </p:nvSpPr>
            <p:spPr>
              <a:xfrm>
                <a:off x="2219109" y="4068462"/>
                <a:ext cx="1790886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91440" tIns="45720" rIns="91440" bIns="45720" anchor="b" anchorCtr="0">
                <a:normAutofit/>
              </a:bodyPr>
              <a:lstStyle/>
              <a:p>
                <a:pPr>
                  <a:lnSpc>
                    <a:spcPct val="100000"/>
                  </a:lnSpc>
                  <a:buSzPct val="25000"/>
                </a:pPr>
                <a:r>
                  <a:rPr lang="zh-CN" altLang="en-US" sz="1600" b="1" dirty="0"/>
                  <a:t>了解评委背景</a:t>
                </a:r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A8AAEEB-A322-48F9-AC00-9AC95335A2AD}"/>
                </a:ext>
              </a:extLst>
            </p:cNvPr>
            <p:cNvSpPr txBox="1"/>
            <p:nvPr/>
          </p:nvSpPr>
          <p:spPr>
            <a:xfrm>
              <a:off x="1001588" y="2082829"/>
              <a:ext cx="5584548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ctr" anchorCtr="0">
              <a:spAutoFit/>
            </a:bodyPr>
            <a:lstStyle/>
            <a:p>
              <a:pPr marL="0" marR="0" lvl="0" indent="0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solidFill>
                    <a:schemeClr val="tx1"/>
                  </a:solidFill>
                </a:rPr>
                <a:t>答辩问答准备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823B45C-F132-4442-91F1-63AB7FBACF08}"/>
                </a:ext>
              </a:extLst>
            </p:cNvPr>
            <p:cNvSpPr/>
            <p:nvPr/>
          </p:nvSpPr>
          <p:spPr>
            <a:xfrm flipH="1">
              <a:off x="1001588" y="2924756"/>
              <a:ext cx="5584548" cy="294824"/>
            </a:xfrm>
            <a:prstGeom prst="rect">
              <a:avLst/>
            </a:prstGeom>
            <a:ln>
              <a:noFill/>
            </a:ln>
          </p:spPr>
          <p:txBody>
            <a:bodyPr wrap="square" lIns="91440" tIns="45720" rIns="91440" bIns="45720" anchor="t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200" dirty="0"/>
                <a:t>了解评委的研究背景，准备可能的问题和答案，进行模拟答辩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A2312A5-A136-44A9-BABA-A588B051D027}"/>
                </a:ext>
              </a:extLst>
            </p:cNvPr>
            <p:cNvSpPr/>
            <p:nvPr/>
          </p:nvSpPr>
          <p:spPr>
            <a:xfrm>
              <a:off x="7284637" y="1796401"/>
              <a:ext cx="3893075" cy="1707026"/>
            </a:xfrm>
            <a:prstGeom prst="rect">
              <a:avLst/>
            </a:prstGeom>
            <a:blipFill rotWithShape="0">
              <a:blip r:embed="rId3"/>
              <a:srcRect/>
              <a:stretch>
                <a:fillRect t="-26070" b="-26070"/>
              </a:stretch>
            </a:blipFill>
            <a:ln w="38100">
              <a:noFill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897463DE-9F7D-4107-9B77-3A419DD85607}"/>
                </a:ext>
              </a:extLst>
            </p:cNvPr>
            <p:cNvGrpSpPr/>
            <p:nvPr/>
          </p:nvGrpSpPr>
          <p:grpSpPr>
            <a:xfrm>
              <a:off x="7953408" y="4249977"/>
              <a:ext cx="3224304" cy="1508850"/>
              <a:chOff x="7953407" y="3828098"/>
              <a:chExt cx="3224304" cy="1508850"/>
            </a:xfrm>
          </p:grpSpPr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7F95D32-4F90-4E73-B6C2-2A7593D48B61}"/>
                  </a:ext>
                </a:extLst>
              </p:cNvPr>
              <p:cNvSpPr txBox="1"/>
              <p:nvPr/>
            </p:nvSpPr>
            <p:spPr>
              <a:xfrm>
                <a:off x="7953407" y="3828098"/>
                <a:ext cx="1433418" cy="101566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ctr" anchorCtr="0">
                <a:spAutoFit/>
              </a:bodyPr>
              <a:lstStyle/>
              <a:p>
                <a:pPr marL="0" marR="0" lvl="0" indent="0" algn="r" defTabSz="9137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ct val="25000"/>
                  <a:buFontTx/>
                  <a:buNone/>
                  <a:defRPr/>
                </a:pPr>
                <a:r>
                  <a:rPr kumimoji="0" lang="en-US" altLang="zh-CN" sz="60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</a:rPr>
                  <a:t>03.</a:t>
                </a:r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B88D307D-AEE4-4123-8924-A0390CE2DCB3}"/>
                  </a:ext>
                </a:extLst>
              </p:cNvPr>
              <p:cNvSpPr/>
              <p:nvPr/>
            </p:nvSpPr>
            <p:spPr>
              <a:xfrm flipH="1">
                <a:off x="9386825" y="4811483"/>
                <a:ext cx="1790886" cy="525465"/>
              </a:xfrm>
              <a:prstGeom prst="rect">
                <a:avLst/>
              </a:prstGeom>
              <a:ln>
                <a:noFill/>
              </a:ln>
            </p:spPr>
            <p:txBody>
              <a:bodyPr wrap="square" lIns="91440" tIns="45720" rIns="91440" bIns="45720" anchor="t">
                <a:spAutoFit/>
              </a:bodyPr>
              <a:lstStyle/>
              <a:p>
                <a:pPr marL="0" marR="0" lvl="0" indent="0" defTabSz="913765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ct val="25000"/>
                  <a:buFontTx/>
                  <a:buNone/>
                  <a:defRPr/>
                </a:pPr>
                <a:r>
                  <a:rPr kumimoji="0" lang="zh-CN" altLang="en-US" sz="12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</a:rPr>
                  <a:t>进行模拟答辩来提前熟悉答辩的流程和氛围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776F712-1FEC-4D9C-9131-FCE1A6A7633B}"/>
                  </a:ext>
                </a:extLst>
              </p:cNvPr>
              <p:cNvSpPr txBox="1"/>
              <p:nvPr/>
            </p:nvSpPr>
            <p:spPr>
              <a:xfrm>
                <a:off x="9386825" y="4068462"/>
                <a:ext cx="1790886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91440" tIns="45720" rIns="91440" bIns="45720" anchor="b" anchorCtr="0">
                <a:normAutofit/>
              </a:bodyPr>
              <a:lstStyle/>
              <a:p>
                <a:pPr>
                  <a:lnSpc>
                    <a:spcPct val="100000"/>
                  </a:lnSpc>
                  <a:buSzPct val="25000"/>
                </a:pPr>
                <a:r>
                  <a:rPr lang="zh-CN" altLang="en-US" sz="1600" b="1" dirty="0"/>
                  <a:t>模拟答辩</a:t>
                </a:r>
              </a:p>
            </p:txBody>
          </p:sp>
        </p:grpSp>
      </p:grpSp>
      <p:sp>
        <p:nvSpPr>
          <p:cNvPr id="26" name="Title 25"/>
          <p:cNvSpPr>
            <a:spLocks noGrp="1"/>
          </p:cNvSpPr>
          <p:nvPr>
            <p:ph type="title"/>
          </p:nvPr>
        </p:nvSpPr>
        <p:spPr/>
        <p:txBody>
          <a:bodyPr wrap="square">
            <a:normAutofit/>
          </a:bodyPr>
          <a:lstStyle/>
          <a:p>
            <a:pPr lvl="0"/>
            <a:r>
              <a:rPr lang="en-US" dirty="0"/>
              <a:t>答辩问答准备——无所畏惧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03163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B327F55B-32C3-9358-F12B-88787B37D4A9}"/>
              </a:ext>
            </a:extLst>
          </p:cNvPr>
          <p:cNvGrpSpPr/>
          <p:nvPr/>
        </p:nvGrpSpPr>
        <p:grpSpPr>
          <a:xfrm>
            <a:off x="660400" y="1130300"/>
            <a:ext cx="10858500" cy="3942391"/>
            <a:chOff x="660400" y="1130300"/>
            <a:chExt cx="10858500" cy="3942391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42C424CE-B0CF-8133-76C0-76650E39A455}"/>
                </a:ext>
              </a:extLst>
            </p:cNvPr>
            <p:cNvGrpSpPr/>
            <p:nvPr/>
          </p:nvGrpSpPr>
          <p:grpSpPr>
            <a:xfrm>
              <a:off x="660400" y="3735957"/>
              <a:ext cx="10858500" cy="1336734"/>
              <a:chOff x="660400" y="3735957"/>
              <a:chExt cx="10858500" cy="1336734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F74D08BE-4143-EAFC-1FA1-61C21C7272D3}"/>
                  </a:ext>
                </a:extLst>
              </p:cNvPr>
              <p:cNvGrpSpPr/>
              <p:nvPr/>
            </p:nvGrpSpPr>
            <p:grpSpPr>
              <a:xfrm>
                <a:off x="660400" y="3735957"/>
                <a:ext cx="3110401" cy="1336734"/>
                <a:chOff x="805988" y="4215411"/>
                <a:chExt cx="1797513" cy="1336734"/>
              </a:xfrm>
            </p:grpSpPr>
            <p:sp>
              <p:nvSpPr>
                <p:cNvPr id="18" name="Oval 17">
                  <a:extLst>
                    <a:ext uri="{FF2B5EF4-FFF2-40B4-BE49-F238E27FC236}">
                      <a16:creationId xmlns:a16="http://schemas.microsoft.com/office/drawing/2014/main" id="{7620EFF4-65FB-E1C0-7795-FE72BC56E94D}"/>
                    </a:ext>
                  </a:extLst>
                </p:cNvPr>
                <p:cNvSpPr/>
                <p:nvPr/>
              </p:nvSpPr>
              <p:spPr>
                <a:xfrm>
                  <a:off x="805988" y="4215411"/>
                  <a:ext cx="314149" cy="54272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0" tIns="0" rIns="0" bIns="0" rtlCol="0" anchor="ctr">
                  <a:noAutofit/>
                </a:bodyPr>
                <a:lstStyle/>
                <a:p>
                  <a:pPr algn="ctr"/>
                  <a:r>
                    <a:rPr lang="en-US" altLang="zh-CN" b="1" dirty="0"/>
                    <a:t>01</a:t>
                  </a:r>
                  <a:endParaRPr lang="zh-CN" altLang="en-US" b="1" dirty="0"/>
                </a:p>
              </p:txBody>
            </p:sp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9C4EC46B-5FE3-42A8-89BF-FB6F9CEB414B}"/>
                    </a:ext>
                  </a:extLst>
                </p:cNvPr>
                <p:cNvSpPr/>
                <p:nvPr/>
              </p:nvSpPr>
              <p:spPr>
                <a:xfrm>
                  <a:off x="805988" y="4915393"/>
                  <a:ext cx="1797512" cy="307777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0" tIns="0" rIns="0" bIns="0" rtlCol="0" anchor="b" anchorCtr="0">
                  <a:norm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9pPr>
                </a:lstStyle>
                <a:p>
                  <a:pPr>
                    <a:lnSpc>
                      <a:spcPct val="100000"/>
                    </a:lnSpc>
                  </a:pPr>
                  <a:r>
                    <a:rPr kumimoji="1" lang="zh-CN" altLang="en-US" sz="1600" b="1" dirty="0">
                      <a:solidFill>
                        <a:schemeClr val="tx1"/>
                      </a:solidFill>
                    </a:rPr>
                    <a:t>选择合适的评委</a:t>
                  </a:r>
                </a:p>
              </p:txBody>
            </p:sp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3B091FC8-619A-CF32-4421-C3615E542A11}"/>
                    </a:ext>
                  </a:extLst>
                </p:cNvPr>
                <p:cNvSpPr/>
                <p:nvPr/>
              </p:nvSpPr>
              <p:spPr>
                <a:xfrm>
                  <a:off x="805989" y="5349654"/>
                  <a:ext cx="1797512" cy="20249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0" tIns="0" rIns="0" bIns="0" rtlCol="0" anchor="t" anchorCtr="0">
                  <a:sp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9pPr>
                </a:lstStyle>
                <a:p>
                  <a:pPr>
                    <a:lnSpc>
                      <a:spcPct val="120000"/>
                    </a:lnSpc>
                  </a:pPr>
                  <a:r>
                    <a:rPr lang="zh-CN" altLang="en-US" sz="1200" dirty="0" err="1">
                      <a:solidFill>
                        <a:schemeClr val="tx1"/>
                      </a:solidFill>
                      <a:effectLst/>
                    </a:rPr>
                    <a:t>了解评委的研究背景和兴趣</a:t>
                  </a:r>
                  <a:endParaRPr lang="en-US" altLang="zh-CN" sz="105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5DBA96DE-FD10-C38C-B169-F1E8E6654314}"/>
                  </a:ext>
                </a:extLst>
              </p:cNvPr>
              <p:cNvGrpSpPr/>
              <p:nvPr/>
            </p:nvGrpSpPr>
            <p:grpSpPr>
              <a:xfrm>
                <a:off x="4534449" y="3735957"/>
                <a:ext cx="3110401" cy="1336734"/>
                <a:chOff x="805988" y="4215411"/>
                <a:chExt cx="1797513" cy="1336734"/>
              </a:xfrm>
            </p:grpSpPr>
            <p:sp>
              <p:nvSpPr>
                <p:cNvPr id="15" name="Oval 14">
                  <a:extLst>
                    <a:ext uri="{FF2B5EF4-FFF2-40B4-BE49-F238E27FC236}">
                      <a16:creationId xmlns:a16="http://schemas.microsoft.com/office/drawing/2014/main" id="{DDF9B4F3-D229-4E05-50CE-6248102283AD}"/>
                    </a:ext>
                  </a:extLst>
                </p:cNvPr>
                <p:cNvSpPr/>
                <p:nvPr/>
              </p:nvSpPr>
              <p:spPr>
                <a:xfrm>
                  <a:off x="805988" y="4215411"/>
                  <a:ext cx="314149" cy="542720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0" tIns="0" rIns="0" bIns="0" rtlCol="0" anchor="ctr">
                  <a:noAutofit/>
                </a:bodyPr>
                <a:lstStyle/>
                <a:p>
                  <a:pPr algn="ctr"/>
                  <a:r>
                    <a:rPr lang="en-US" altLang="zh-CN" b="1" dirty="0">
                      <a:solidFill>
                        <a:schemeClr val="bg1"/>
                      </a:solidFill>
                    </a:rPr>
                    <a:t>02</a:t>
                  </a:r>
                  <a:endParaRPr lang="zh-CN" altLang="en-US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BA320FAA-940F-CA72-5869-AC5827D804D4}"/>
                    </a:ext>
                  </a:extLst>
                </p:cNvPr>
                <p:cNvSpPr/>
                <p:nvPr/>
              </p:nvSpPr>
              <p:spPr>
                <a:xfrm>
                  <a:off x="805988" y="4915393"/>
                  <a:ext cx="1797512" cy="307777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0" tIns="0" rIns="0" bIns="0" rtlCol="0" anchor="b" anchorCtr="0">
                  <a:norm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9pPr>
                </a:lstStyle>
                <a:p>
                  <a:pPr>
                    <a:lnSpc>
                      <a:spcPct val="100000"/>
                    </a:lnSpc>
                  </a:pPr>
                  <a:r>
                    <a:rPr kumimoji="1" lang="zh-CN" altLang="en-US" sz="1600" b="1" dirty="0">
                      <a:solidFill>
                        <a:schemeClr val="tx1"/>
                      </a:solidFill>
                    </a:rPr>
                    <a:t>答疑准备</a:t>
                  </a:r>
                </a:p>
              </p:txBody>
            </p:sp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D10043D2-CD41-844E-2EE7-6AC32C2FE6D3}"/>
                    </a:ext>
                  </a:extLst>
                </p:cNvPr>
                <p:cNvSpPr/>
                <p:nvPr/>
              </p:nvSpPr>
              <p:spPr>
                <a:xfrm>
                  <a:off x="805989" y="5349654"/>
                  <a:ext cx="1797512" cy="20249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0" tIns="0" rIns="0" bIns="0" rtlCol="0" anchor="t" anchorCtr="0">
                  <a:sp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9pPr>
                </a:lstStyle>
                <a:p>
                  <a:pPr>
                    <a:lnSpc>
                      <a:spcPct val="120000"/>
                    </a:lnSpc>
                  </a:pPr>
                  <a:r>
                    <a:rPr lang="zh-CN" altLang="en-US" sz="1200" dirty="0" err="1">
                      <a:solidFill>
                        <a:schemeClr val="tx1"/>
                      </a:solidFill>
                      <a:effectLst/>
                    </a:rPr>
                    <a:t>预测可能的问题并充分准备答案</a:t>
                  </a:r>
                  <a:endParaRPr lang="en-US" altLang="zh-CN" sz="105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8B78EDF7-50CE-7AC3-4B78-A101B0A9D4D8}"/>
                  </a:ext>
                </a:extLst>
              </p:cNvPr>
              <p:cNvGrpSpPr/>
              <p:nvPr/>
            </p:nvGrpSpPr>
            <p:grpSpPr>
              <a:xfrm>
                <a:off x="8408499" y="3735957"/>
                <a:ext cx="3110401" cy="1336734"/>
                <a:chOff x="805988" y="4215411"/>
                <a:chExt cx="1797513" cy="1336734"/>
              </a:xfrm>
            </p:grpSpPr>
            <p:sp>
              <p:nvSpPr>
                <p:cNvPr id="12" name="Oval 11">
                  <a:extLst>
                    <a:ext uri="{FF2B5EF4-FFF2-40B4-BE49-F238E27FC236}">
                      <a16:creationId xmlns:a16="http://schemas.microsoft.com/office/drawing/2014/main" id="{D44AB817-E844-E2D3-8962-20D4FD6E6D3A}"/>
                    </a:ext>
                  </a:extLst>
                </p:cNvPr>
                <p:cNvSpPr/>
                <p:nvPr/>
              </p:nvSpPr>
              <p:spPr>
                <a:xfrm>
                  <a:off x="805988" y="4215411"/>
                  <a:ext cx="314149" cy="54272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0" tIns="0" rIns="0" bIns="0" rtlCol="0" anchor="ctr">
                  <a:noAutofit/>
                </a:bodyPr>
                <a:lstStyle/>
                <a:p>
                  <a:pPr algn="ctr"/>
                  <a:r>
                    <a:rPr lang="en-US" altLang="zh-CN" b="1" dirty="0"/>
                    <a:t>03</a:t>
                  </a:r>
                  <a:endParaRPr lang="zh-CN" altLang="en-US" b="1" dirty="0"/>
                </a:p>
              </p:txBody>
            </p:sp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9A725505-66B6-12B6-EB9D-B7ADC5F89D93}"/>
                    </a:ext>
                  </a:extLst>
                </p:cNvPr>
                <p:cNvSpPr/>
                <p:nvPr/>
              </p:nvSpPr>
              <p:spPr>
                <a:xfrm>
                  <a:off x="805988" y="4915393"/>
                  <a:ext cx="1797512" cy="307777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0" tIns="0" rIns="0" bIns="0" rtlCol="0" anchor="b" anchorCtr="0">
                  <a:norm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9pPr>
                </a:lstStyle>
                <a:p>
                  <a:pPr>
                    <a:lnSpc>
                      <a:spcPct val="100000"/>
                    </a:lnSpc>
                  </a:pPr>
                  <a:r>
                    <a:rPr kumimoji="1" lang="zh-CN" altLang="en-US" sz="1600" b="1" dirty="0">
                      <a:solidFill>
                        <a:schemeClr val="tx1"/>
                      </a:solidFill>
                    </a:rPr>
                    <a:t>进行模拟答辩</a:t>
                  </a:r>
                </a:p>
              </p:txBody>
            </p:sp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81A2C4F0-F58C-CE01-03A3-4321986B7444}"/>
                    </a:ext>
                  </a:extLst>
                </p:cNvPr>
                <p:cNvSpPr/>
                <p:nvPr/>
              </p:nvSpPr>
              <p:spPr>
                <a:xfrm>
                  <a:off x="805989" y="5349654"/>
                  <a:ext cx="1797512" cy="20249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0" tIns="0" rIns="0" bIns="0" rtlCol="0" anchor="t" anchorCtr="0">
                  <a:sp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9pPr>
                </a:lstStyle>
                <a:p>
                  <a:pPr>
                    <a:lnSpc>
                      <a:spcPct val="120000"/>
                    </a:lnSpc>
                  </a:pPr>
                  <a:r>
                    <a:rPr lang="zh-CN" altLang="en-US" sz="1200" dirty="0" err="1">
                      <a:solidFill>
                        <a:schemeClr val="tx1"/>
                      </a:solidFill>
                      <a:effectLst/>
                    </a:rPr>
                    <a:t>全面展示自己的研究成果和能力</a:t>
                  </a:r>
                  <a:endParaRPr lang="en-US" altLang="zh-CN" sz="1050" dirty="0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624C8955-5D57-7EFF-5EAA-92CA3E0879AB}"/>
                </a:ext>
              </a:extLst>
            </p:cNvPr>
            <p:cNvGrpSpPr/>
            <p:nvPr/>
          </p:nvGrpSpPr>
          <p:grpSpPr>
            <a:xfrm>
              <a:off x="660400" y="1130300"/>
              <a:ext cx="10858500" cy="1645989"/>
              <a:chOff x="660400" y="1130300"/>
              <a:chExt cx="10858500" cy="1645989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2E45FB48-48D1-7B10-2C52-7C09ABA80B12}"/>
                  </a:ext>
                </a:extLst>
              </p:cNvPr>
              <p:cNvGrpSpPr/>
              <p:nvPr/>
            </p:nvGrpSpPr>
            <p:grpSpPr>
              <a:xfrm>
                <a:off x="6417574" y="1448730"/>
                <a:ext cx="5101326" cy="1142444"/>
                <a:chOff x="6417574" y="1448730"/>
                <a:chExt cx="5101326" cy="1142444"/>
              </a:xfrm>
            </p:grpSpPr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BDD52672-84ED-0889-02D7-5CC7BF0EA76A}"/>
                    </a:ext>
                  </a:extLst>
                </p:cNvPr>
                <p:cNvSpPr txBox="1"/>
                <p:nvPr/>
              </p:nvSpPr>
              <p:spPr>
                <a:xfrm>
                  <a:off x="6417574" y="1448730"/>
                  <a:ext cx="5101326" cy="46166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40" tIns="45720" rIns="91440" bIns="45720" anchor="ctr" anchorCtr="0">
                  <a:spAutoFit/>
                </a:bodyPr>
                <a:lstStyle/>
                <a:p>
                  <a:pPr marL="0" marR="0" lvl="0" indent="0" defTabSz="91376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Pct val="25000"/>
                    <a:buFontTx/>
                    <a:buNone/>
                    <a:defRPr/>
                  </a:pPr>
                  <a:r>
                    <a:rPr kumimoji="0" lang="zh-CN" altLang="en-US" sz="2400" b="1" i="0" u="none" strike="noStrike" kern="1200" cap="none" spc="0" normalizeH="0" baseline="0" noProof="0" dirty="0">
                      <a:solidFill>
                        <a:schemeClr val="tx1"/>
                      </a:solidFill>
                    </a:rPr>
                    <a:t>模拟答辩练习</a:t>
                  </a:r>
                </a:p>
              </p:txBody>
            </p:sp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1E72890F-AF53-6D02-CE05-9534A33AE974}"/>
                    </a:ext>
                  </a:extLst>
                </p:cNvPr>
                <p:cNvSpPr/>
                <p:nvPr/>
              </p:nvSpPr>
              <p:spPr>
                <a:xfrm>
                  <a:off x="6417574" y="2170573"/>
                  <a:ext cx="5101326" cy="42060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108000" tIns="108000" rIns="108000" bIns="108000" rtlCol="0" anchor="t" anchorCtr="0">
                  <a:spAutoFit/>
                </a:bodyPr>
                <a:lstStyle/>
                <a:p>
                  <a:pPr>
                    <a:lnSpc>
                      <a:spcPct val="120000"/>
                    </a:lnSpc>
                  </a:pPr>
                  <a:r>
                    <a:rPr lang="zh-CN" altLang="en-US" sz="1200" dirty="0" err="1">
                      <a:solidFill>
                        <a:schemeClr val="tx1"/>
                      </a:solidFill>
                      <a:effectLst/>
                    </a:rPr>
                    <a:t>通过模拟答辩练习来提高答辩技巧和应对能力</a:t>
                  </a:r>
                </a:p>
              </p:txBody>
            </p:sp>
          </p:grpSp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D53BD017-FB43-3628-C168-DC59731E3E8A}"/>
                  </a:ext>
                </a:extLst>
              </p:cNvPr>
              <p:cNvSpPr/>
              <p:nvPr/>
            </p:nvSpPr>
            <p:spPr>
              <a:xfrm flipH="1">
                <a:off x="660400" y="1130300"/>
                <a:ext cx="4876800" cy="1645989"/>
              </a:xfrm>
              <a:prstGeom prst="roundRect">
                <a:avLst/>
              </a:prstGeom>
              <a:blipFill rotWithShape="0">
                <a:blip r:embed="rId3"/>
                <a:srcRect/>
                <a:stretch>
                  <a:fillRect t="-49070" b="-49070"/>
                </a:stretch>
              </a:blipFill>
              <a:ln w="635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zh-CN" altLang="en-US" sz="4000" b="1"/>
              </a:p>
            </p:txBody>
          </p:sp>
        </p:grpSp>
      </p:grpSp>
      <p:sp>
        <p:nvSpPr>
          <p:cNvPr id="25" name="Title 24"/>
          <p:cNvSpPr>
            <a:spLocks noGrp="1"/>
          </p:cNvSpPr>
          <p:nvPr>
            <p:ph type="title"/>
          </p:nvPr>
        </p:nvSpPr>
        <p:spPr/>
        <p:txBody>
          <a:bodyPr wrap="square">
            <a:normAutofit/>
          </a:bodyPr>
          <a:lstStyle/>
          <a:p>
            <a:pPr lvl="0"/>
            <a:r>
              <a:rPr lang="en-US" dirty="0"/>
              <a:t>模拟答辩练习——真实演绎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881577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660400" y="1130300"/>
            <a:ext cx="10871735" cy="4515186"/>
            <a:chOff x="660400" y="1130300"/>
            <a:chExt cx="10871735" cy="4515186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F19558A5-C1A8-4DEF-BBD8-1DFBAC845140}"/>
                </a:ext>
              </a:extLst>
            </p:cNvPr>
            <p:cNvGrpSpPr/>
            <p:nvPr/>
          </p:nvGrpSpPr>
          <p:grpSpPr>
            <a:xfrm>
              <a:off x="660400" y="2964135"/>
              <a:ext cx="3088892" cy="2681351"/>
              <a:chOff x="673634" y="2964135"/>
              <a:chExt cx="3088892" cy="2681351"/>
            </a:xfrm>
          </p:grpSpPr>
          <p:sp>
            <p:nvSpPr>
              <p:cNvPr id="9" name="Rectangle: Diagonal Corners Rounded 8">
                <a:extLst>
                  <a:ext uri="{FF2B5EF4-FFF2-40B4-BE49-F238E27FC236}">
                    <a16:creationId xmlns:a16="http://schemas.microsoft.com/office/drawing/2014/main" id="{F53F5FFF-CC85-475B-99C5-422BBE07D565}"/>
                  </a:ext>
                </a:extLst>
              </p:cNvPr>
              <p:cNvSpPr/>
              <p:nvPr/>
            </p:nvSpPr>
            <p:spPr>
              <a:xfrm>
                <a:off x="673634" y="2964135"/>
                <a:ext cx="3088892" cy="2681351"/>
              </a:xfrm>
              <a:prstGeom prst="round2DiagRect">
                <a:avLst>
                  <a:gd name="adj1" fmla="val 24200"/>
                  <a:gd name="adj2" fmla="val 0"/>
                </a:avLst>
              </a:prstGeom>
              <a:solidFill>
                <a:schemeClr val="tx1">
                  <a:lumMod val="25000"/>
                  <a:lumOff val="75000"/>
                  <a:alpha val="20000"/>
                </a:schemeClr>
              </a:solidFill>
              <a:ln w="60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E32FD11-DE4E-4490-8A56-BFED0A23E6A3}"/>
                  </a:ext>
                </a:extLst>
              </p:cNvPr>
              <p:cNvSpPr txBox="1"/>
              <p:nvPr/>
            </p:nvSpPr>
            <p:spPr>
              <a:xfrm>
                <a:off x="1811558" y="3222021"/>
                <a:ext cx="813043" cy="769441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 rtlCol="0" anchor="b" anchorCtr="0">
                <a:spAutoFit/>
              </a:bodyPr>
              <a:lstStyle/>
              <a:p>
                <a:pPr algn="ctr"/>
                <a:r>
                  <a:rPr kumimoji="1" lang="en-US" altLang="zh-CN" sz="4400" b="1" dirty="0">
                    <a:solidFill>
                      <a:schemeClr val="accent1"/>
                    </a:solidFill>
                  </a:rPr>
                  <a:t>01</a:t>
                </a:r>
                <a:endParaRPr kumimoji="1" lang="zh-CN" altLang="en-US" sz="4400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9A220221-6B27-4C0E-85A7-3EDD492A3815}"/>
                  </a:ext>
                </a:extLst>
              </p:cNvPr>
              <p:cNvSpPr/>
              <p:nvPr/>
            </p:nvSpPr>
            <p:spPr>
              <a:xfrm>
                <a:off x="888573" y="3945872"/>
                <a:ext cx="2659014" cy="33855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91440" tIns="45720" rIns="91440" bIns="45720" rtlCol="0" anchor="b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>
                  <a:lnSpc>
                    <a:spcPct val="100000"/>
                  </a:lnSpc>
                </a:pPr>
                <a:r>
                  <a:rPr kumimoji="1" lang="zh-CN" altLang="en-US" sz="1600" b="1" dirty="0">
                    <a:solidFill>
                      <a:schemeClr val="tx1"/>
                    </a:solidFill>
                  </a:rPr>
                  <a:t>准备问题和答案</a:t>
                </a: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8F246B1B-F2D7-41AC-A402-26CE399425AA}"/>
                  </a:ext>
                </a:extLst>
              </p:cNvPr>
              <p:cNvSpPr/>
              <p:nvPr/>
            </p:nvSpPr>
            <p:spPr>
              <a:xfrm>
                <a:off x="888573" y="4399669"/>
                <a:ext cx="2659014" cy="51642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t" anchorCtr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>
                  <a:lnSpc>
                    <a:spcPct val="120000"/>
                  </a:lnSpc>
                </a:pPr>
                <a:r>
                  <a:rPr kumimoji="1" lang="zh-CN" altLang="en-US" sz="1200" dirty="0">
                    <a:solidFill>
                      <a:schemeClr val="tx1"/>
                    </a:solidFill>
                  </a:rPr>
                  <a:t>研究评委的研究背景，预测可能的问题</a:t>
                </a:r>
                <a:endParaRPr kumimoji="1" lang="en-US" altLang="zh-CN" sz="10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B9F69634-0D5E-49BD-A1A2-CFD2C6954D0B}"/>
                </a:ext>
              </a:extLst>
            </p:cNvPr>
            <p:cNvGrpSpPr/>
            <p:nvPr/>
          </p:nvGrpSpPr>
          <p:grpSpPr>
            <a:xfrm>
              <a:off x="4558439" y="2946550"/>
              <a:ext cx="3088892" cy="2681351"/>
              <a:chOff x="4558439" y="2946550"/>
              <a:chExt cx="3088892" cy="2681351"/>
            </a:xfrm>
          </p:grpSpPr>
          <p:sp>
            <p:nvSpPr>
              <p:cNvPr id="15" name="Rectangle: Diagonal Corners Rounded 14">
                <a:extLst>
                  <a:ext uri="{FF2B5EF4-FFF2-40B4-BE49-F238E27FC236}">
                    <a16:creationId xmlns:a16="http://schemas.microsoft.com/office/drawing/2014/main" id="{9B7039BD-3ECA-4ABE-9D6B-D54D7C75EBA2}"/>
                  </a:ext>
                </a:extLst>
              </p:cNvPr>
              <p:cNvSpPr/>
              <p:nvPr/>
            </p:nvSpPr>
            <p:spPr>
              <a:xfrm>
                <a:off x="4558439" y="2946550"/>
                <a:ext cx="3088892" cy="2681351"/>
              </a:xfrm>
              <a:prstGeom prst="round2DiagRect">
                <a:avLst>
                  <a:gd name="adj1" fmla="val 24200"/>
                  <a:gd name="adj2" fmla="val 0"/>
                </a:avLst>
              </a:prstGeom>
              <a:solidFill>
                <a:schemeClr val="accent1">
                  <a:alpha val="10000"/>
                </a:schemeClr>
              </a:solidFill>
              <a:ln w="60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6F13626-5669-4780-B2D5-F379A7DA4BD1}"/>
                  </a:ext>
                </a:extLst>
              </p:cNvPr>
              <p:cNvSpPr txBox="1"/>
              <p:nvPr/>
            </p:nvSpPr>
            <p:spPr>
              <a:xfrm>
                <a:off x="5696363" y="3204436"/>
                <a:ext cx="813043" cy="769441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 rtlCol="0" anchor="b" anchorCtr="0">
                <a:spAutoFit/>
              </a:bodyPr>
              <a:lstStyle/>
              <a:p>
                <a:pPr algn="ctr"/>
                <a:r>
                  <a:rPr kumimoji="1" lang="en-US" altLang="zh-CN" sz="4400" b="1" dirty="0">
                    <a:solidFill>
                      <a:schemeClr val="accent1"/>
                    </a:solidFill>
                  </a:rPr>
                  <a:t>02</a:t>
                </a:r>
                <a:endParaRPr kumimoji="1" lang="zh-CN" altLang="en-US" sz="4400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68404E4A-0E7C-4624-85CD-F71732334EE2}"/>
                  </a:ext>
                </a:extLst>
              </p:cNvPr>
              <p:cNvSpPr/>
              <p:nvPr/>
            </p:nvSpPr>
            <p:spPr>
              <a:xfrm>
                <a:off x="4773378" y="3928287"/>
                <a:ext cx="2659014" cy="33855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91440" tIns="45720" rIns="91440" bIns="45720" rtlCol="0" anchor="b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>
                  <a:lnSpc>
                    <a:spcPct val="100000"/>
                  </a:lnSpc>
                </a:pPr>
                <a:r>
                  <a:rPr kumimoji="1" lang="zh-CN" altLang="en-US" sz="1600" b="1" dirty="0">
                    <a:solidFill>
                      <a:schemeClr val="tx1"/>
                    </a:solidFill>
                  </a:rPr>
                  <a:t>模拟答辩</a:t>
                </a: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E210FED3-BE82-4846-8731-A8FF955C0621}"/>
                  </a:ext>
                </a:extLst>
              </p:cNvPr>
              <p:cNvSpPr/>
              <p:nvPr/>
            </p:nvSpPr>
            <p:spPr>
              <a:xfrm>
                <a:off x="4773378" y="4382084"/>
                <a:ext cx="2659014" cy="51642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t" anchorCtr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>
                  <a:lnSpc>
                    <a:spcPct val="120000"/>
                  </a:lnSpc>
                </a:pPr>
                <a:r>
                  <a:rPr kumimoji="1" lang="zh-CN" altLang="en-US" sz="1200" dirty="0">
                    <a:solidFill>
                      <a:schemeClr val="tx1"/>
                    </a:solidFill>
                  </a:rPr>
                  <a:t>进行有效的模拟答辩，提前解决潜在问题</a:t>
                </a:r>
                <a:endParaRPr kumimoji="1" lang="en-US" altLang="zh-CN" sz="10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E8911284-7F3C-40CB-8E16-73BDA253BCC1}"/>
                </a:ext>
              </a:extLst>
            </p:cNvPr>
            <p:cNvGrpSpPr/>
            <p:nvPr/>
          </p:nvGrpSpPr>
          <p:grpSpPr>
            <a:xfrm>
              <a:off x="8443243" y="2902589"/>
              <a:ext cx="3088892" cy="2681351"/>
              <a:chOff x="8443243" y="2902589"/>
              <a:chExt cx="3088892" cy="2681351"/>
            </a:xfrm>
          </p:grpSpPr>
          <p:sp>
            <p:nvSpPr>
              <p:cNvPr id="21" name="Rectangle: Diagonal Corners Rounded 20">
                <a:extLst>
                  <a:ext uri="{FF2B5EF4-FFF2-40B4-BE49-F238E27FC236}">
                    <a16:creationId xmlns:a16="http://schemas.microsoft.com/office/drawing/2014/main" id="{F7A4B694-2EBD-41F6-A7C9-55948DB90DF6}"/>
                  </a:ext>
                </a:extLst>
              </p:cNvPr>
              <p:cNvSpPr/>
              <p:nvPr/>
            </p:nvSpPr>
            <p:spPr>
              <a:xfrm>
                <a:off x="8443243" y="2902589"/>
                <a:ext cx="3088892" cy="2681351"/>
              </a:xfrm>
              <a:prstGeom prst="round2DiagRect">
                <a:avLst>
                  <a:gd name="adj1" fmla="val 24200"/>
                  <a:gd name="adj2" fmla="val 0"/>
                </a:avLst>
              </a:prstGeom>
              <a:solidFill>
                <a:schemeClr val="tx1">
                  <a:lumMod val="25000"/>
                  <a:lumOff val="75000"/>
                  <a:alpha val="20000"/>
                </a:schemeClr>
              </a:solidFill>
              <a:ln w="60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E8094F7-DAFF-4A39-B0AA-DEC430869666}"/>
                  </a:ext>
                </a:extLst>
              </p:cNvPr>
              <p:cNvSpPr txBox="1"/>
              <p:nvPr/>
            </p:nvSpPr>
            <p:spPr>
              <a:xfrm>
                <a:off x="9581167" y="3160475"/>
                <a:ext cx="813043" cy="769441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 rtlCol="0" anchor="b" anchorCtr="0">
                <a:spAutoFit/>
              </a:bodyPr>
              <a:lstStyle/>
              <a:p>
                <a:pPr algn="ctr"/>
                <a:r>
                  <a:rPr kumimoji="1" lang="en-US" altLang="zh-CN" sz="4400" b="1" dirty="0">
                    <a:solidFill>
                      <a:schemeClr val="accent1"/>
                    </a:solidFill>
                  </a:rPr>
                  <a:t>03</a:t>
                </a:r>
                <a:endParaRPr kumimoji="1" lang="zh-CN" altLang="en-US" sz="4400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F10AC845-A24D-43C3-8AD9-F04B03AD3A83}"/>
                  </a:ext>
                </a:extLst>
              </p:cNvPr>
              <p:cNvSpPr/>
              <p:nvPr/>
            </p:nvSpPr>
            <p:spPr>
              <a:xfrm>
                <a:off x="8658182" y="3884326"/>
                <a:ext cx="2659014" cy="33855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91440" tIns="45720" rIns="91440" bIns="45720" rtlCol="0" anchor="b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>
                  <a:lnSpc>
                    <a:spcPct val="100000"/>
                  </a:lnSpc>
                </a:pPr>
                <a:r>
                  <a:rPr kumimoji="1" lang="zh-CN" altLang="en-US" sz="1600" b="1" dirty="0">
                    <a:solidFill>
                      <a:schemeClr val="tx1"/>
                    </a:solidFill>
                  </a:rPr>
                  <a:t>全面展示研究成果</a:t>
                </a:r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6F8E3171-7202-4B9F-AB1E-1214A1FDEE15}"/>
                  </a:ext>
                </a:extLst>
              </p:cNvPr>
              <p:cNvSpPr/>
              <p:nvPr/>
            </p:nvSpPr>
            <p:spPr>
              <a:xfrm>
                <a:off x="8658182" y="4338123"/>
                <a:ext cx="2659014" cy="51642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t" anchorCtr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>
                  <a:lnSpc>
                    <a:spcPct val="120000"/>
                  </a:lnSpc>
                </a:pPr>
                <a:r>
                  <a:rPr kumimoji="1" lang="zh-CN" altLang="en-US" sz="1200" dirty="0">
                    <a:solidFill>
                      <a:schemeClr val="tx1"/>
                    </a:solidFill>
                  </a:rPr>
                  <a:t>展示研究成果和能力，回答问题时清晰明确</a:t>
                </a:r>
                <a:endParaRPr kumimoji="1" lang="en-US" altLang="zh-CN" sz="10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4" name="Arrow: Chevron 13">
              <a:extLst>
                <a:ext uri="{FF2B5EF4-FFF2-40B4-BE49-F238E27FC236}">
                  <a16:creationId xmlns:a16="http://schemas.microsoft.com/office/drawing/2014/main" id="{FCAB9DDD-092F-410C-958C-B7C0E5F97B99}"/>
                </a:ext>
              </a:extLst>
            </p:cNvPr>
            <p:cNvSpPr/>
            <p:nvPr/>
          </p:nvSpPr>
          <p:spPr>
            <a:xfrm>
              <a:off x="3971804" y="4101463"/>
              <a:ext cx="398650" cy="398650"/>
            </a:xfrm>
            <a:prstGeom prst="chevron">
              <a:avLst/>
            </a:prstGeom>
            <a:solidFill>
              <a:schemeClr val="tx1">
                <a:lumMod val="25000"/>
                <a:lumOff val="75000"/>
                <a:alpha val="80000"/>
              </a:schemeClr>
            </a:solidFill>
            <a:ln w="6055" cap="flat">
              <a:noFill/>
              <a:prstDash val="solid"/>
              <a:miter/>
            </a:ln>
          </p:spPr>
          <p:txBody>
            <a:bodyPr lIns="108000" tIns="108000" rIns="108000" bIns="108000" rtlCol="0" anchor="ctr"/>
            <a:lstStyle/>
            <a:p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0" name="Arrow: Chevron 19">
              <a:extLst>
                <a:ext uri="{FF2B5EF4-FFF2-40B4-BE49-F238E27FC236}">
                  <a16:creationId xmlns:a16="http://schemas.microsoft.com/office/drawing/2014/main" id="{EEC0A97F-7DBF-41A0-ABDE-3EF4BC2AE7A0}"/>
                </a:ext>
              </a:extLst>
            </p:cNvPr>
            <p:cNvSpPr/>
            <p:nvPr/>
          </p:nvSpPr>
          <p:spPr>
            <a:xfrm>
              <a:off x="7829844" y="4074302"/>
              <a:ext cx="398650" cy="398650"/>
            </a:xfrm>
            <a:prstGeom prst="chevron">
              <a:avLst/>
            </a:prstGeom>
            <a:solidFill>
              <a:schemeClr val="tx1">
                <a:lumMod val="25000"/>
                <a:lumOff val="75000"/>
                <a:alpha val="80000"/>
              </a:schemeClr>
            </a:solidFill>
            <a:ln w="6055" cap="flat">
              <a:noFill/>
              <a:prstDash val="solid"/>
              <a:miter/>
            </a:ln>
          </p:spPr>
          <p:txBody>
            <a:bodyPr lIns="108000" tIns="108000" rIns="108000" bIns="108000" rtlCol="0" anchor="ctr"/>
            <a:lstStyle/>
            <a:p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1CEFE94-C40A-4D88-9B50-12C656A46991}"/>
                </a:ext>
              </a:extLst>
            </p:cNvPr>
            <p:cNvSpPr txBox="1"/>
            <p:nvPr/>
          </p:nvSpPr>
          <p:spPr>
            <a:xfrm>
              <a:off x="2147276" y="1755120"/>
              <a:ext cx="7919915" cy="2948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kumimoji="1" lang="zh-CN" altLang="en-US" sz="1200" dirty="0"/>
                <a:t>准备可能的问题和答案，进行模拟答辩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BB35A4D-7C86-4970-B393-7BCFFAE7FD8B}"/>
                </a:ext>
              </a:extLst>
            </p:cNvPr>
            <p:cNvSpPr txBox="1"/>
            <p:nvPr/>
          </p:nvSpPr>
          <p:spPr>
            <a:xfrm>
              <a:off x="2164861" y="1130300"/>
              <a:ext cx="7919915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zh-CN" altLang="en-US" sz="2400" b="1" dirty="0">
                  <a:solidFill>
                    <a:schemeClr val="tx1"/>
                  </a:solidFill>
                </a:rPr>
                <a:t>应对策略制定</a:t>
              </a:r>
            </a:p>
          </p:txBody>
        </p:sp>
      </p:grpSp>
      <p:sp>
        <p:nvSpPr>
          <p:cNvPr id="33" name="Title 32"/>
          <p:cNvSpPr>
            <a:spLocks noGrp="1"/>
          </p:cNvSpPr>
          <p:nvPr>
            <p:ph type="title"/>
          </p:nvPr>
        </p:nvSpPr>
        <p:spPr/>
        <p:txBody>
          <a:bodyPr wrap="square">
            <a:normAutofit/>
          </a:bodyPr>
          <a:lstStyle/>
          <a:p>
            <a:pPr lvl="0"/>
            <a:r>
              <a:rPr lang="en-US" dirty="0"/>
              <a:t>精准打击难题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112709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2B5A087-2662-000D-B20B-CCF26CB200EA}"/>
              </a:ext>
            </a:extLst>
          </p:cNvPr>
          <p:cNvGrpSpPr/>
          <p:nvPr/>
        </p:nvGrpSpPr>
        <p:grpSpPr>
          <a:xfrm>
            <a:off x="734830" y="1274395"/>
            <a:ext cx="10547927" cy="3854368"/>
            <a:chOff x="734830" y="1274395"/>
            <a:chExt cx="10547927" cy="3854368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D3FEF7C0-0F9E-4B7B-A66D-0B2BAEE20388}"/>
                </a:ext>
              </a:extLst>
            </p:cNvPr>
            <p:cNvSpPr txBox="1"/>
            <p:nvPr/>
          </p:nvSpPr>
          <p:spPr>
            <a:xfrm>
              <a:off x="4450357" y="1274395"/>
              <a:ext cx="3291286" cy="110799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ctr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defRPr/>
              </a:pPr>
              <a:r>
                <a:rPr kumimoji="0" lang="en-US" altLang="zh-CN" sz="66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</a:rPr>
                <a:t>Agenda</a:t>
              </a:r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FCEDD53D-D5F7-79E9-3330-6835D5C08ED4}"/>
                </a:ext>
              </a:extLst>
            </p:cNvPr>
            <p:cNvGrpSpPr/>
            <p:nvPr/>
          </p:nvGrpSpPr>
          <p:grpSpPr>
            <a:xfrm>
              <a:off x="734830" y="2899136"/>
              <a:ext cx="10547927" cy="2229627"/>
              <a:chOff x="511959" y="2899136"/>
              <a:chExt cx="10547927" cy="2229627"/>
            </a:xfrm>
          </p:grpSpPr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480B334A-E462-AF76-3C86-23588CB3DB26}"/>
                  </a:ext>
                </a:extLst>
              </p:cNvPr>
              <p:cNvCxnSpPr/>
              <p:nvPr/>
            </p:nvCxnSpPr>
            <p:spPr>
              <a:xfrm>
                <a:off x="686372" y="4339771"/>
                <a:ext cx="10373514" cy="0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5816B747-3C44-D6A9-0604-E6D9B46349C0}"/>
                  </a:ext>
                </a:extLst>
              </p:cNvPr>
              <p:cNvGrpSpPr/>
              <p:nvPr/>
            </p:nvGrpSpPr>
            <p:grpSpPr>
              <a:xfrm>
                <a:off x="511959" y="2899136"/>
                <a:ext cx="1882898" cy="2008028"/>
                <a:chOff x="511959" y="2899136"/>
                <a:chExt cx="1882898" cy="2008028"/>
              </a:xfrm>
            </p:grpSpPr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84230995-161B-1870-3073-8CBAB181F7BF}"/>
                    </a:ext>
                  </a:extLst>
                </p:cNvPr>
                <p:cNvSpPr txBox="1"/>
                <p:nvPr/>
              </p:nvSpPr>
              <p:spPr>
                <a:xfrm>
                  <a:off x="721376" y="2899136"/>
                  <a:ext cx="585417" cy="76944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4400" b="1" dirty="0">
                      <a:solidFill>
                        <a:schemeClr val="accent1"/>
                      </a:solidFill>
                    </a:rPr>
                    <a:t>1</a:t>
                  </a:r>
                  <a:endParaRPr lang="zh-CN" altLang="en-US" sz="4400" b="1" dirty="0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65C3527E-0A48-D304-C80C-7D828B507167}"/>
                    </a:ext>
                  </a:extLst>
                </p:cNvPr>
                <p:cNvSpPr txBox="1"/>
                <p:nvPr/>
              </p:nvSpPr>
              <p:spPr>
                <a:xfrm>
                  <a:off x="511959" y="3741822"/>
                  <a:ext cx="1415772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>
                    <a:lnSpc>
                      <a:spcPct val="100000"/>
                    </a:lnSpc>
                  </a:pPr>
                  <a:r>
                    <a:rPr lang="zh-CN" altLang="en-US" sz="1600" b="1" dirty="0">
                      <a:solidFill>
                        <a:schemeClr val="accent1"/>
                      </a:solidFill>
                    </a:rPr>
                    <a:t>我的答辩之路</a:t>
                  </a:r>
                </a:p>
              </p:txBody>
            </p:sp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00F6FBDF-B8A1-F9AA-37AB-F7FAB6A1AC54}"/>
                    </a:ext>
                  </a:extLst>
                </p:cNvPr>
                <p:cNvSpPr txBox="1"/>
                <p:nvPr/>
              </p:nvSpPr>
              <p:spPr>
                <a:xfrm>
                  <a:off x="721376" y="4612340"/>
                  <a:ext cx="1673481" cy="29482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zh-CN"/>
                  </a:defPPr>
                  <a:lvl1pPr>
                    <a:lnSpc>
                      <a:spcPts val="1500"/>
                    </a:lnSpc>
                    <a:defRPr sz="900"/>
                  </a:lvl1pPr>
                </a:lstStyle>
                <a:p>
                  <a:pPr>
                    <a:lnSpc>
                      <a:spcPct val="120000"/>
                    </a:lnSpc>
                  </a:pPr>
                  <a:r>
                    <a:rPr kumimoji="1" lang="zh-CN" altLang="en-US" sz="1200" dirty="0" err="1">
                      <a:solidFill>
                        <a:schemeClr val="tx1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  <a:sym typeface="Arial" panose="020B0604020202020204" pitchFamily="34" charset="0"/>
                    </a:rPr>
                    <a:t>答辩问题解决分享</a:t>
                  </a:r>
                </a:p>
              </p:txBody>
            </p:sp>
            <p:sp>
              <p:nvSpPr>
                <p:cNvPr id="20" name="Oval 19">
                  <a:extLst>
                    <a:ext uri="{FF2B5EF4-FFF2-40B4-BE49-F238E27FC236}">
                      <a16:creationId xmlns:a16="http://schemas.microsoft.com/office/drawing/2014/main" id="{383552C9-7726-BDE9-8C5C-946F1599771C}"/>
                    </a:ext>
                  </a:extLst>
                </p:cNvPr>
                <p:cNvSpPr/>
                <p:nvPr/>
              </p:nvSpPr>
              <p:spPr>
                <a:xfrm>
                  <a:off x="823584" y="4282621"/>
                  <a:ext cx="114300" cy="114300"/>
                </a:xfrm>
                <a:prstGeom prst="ellipse">
                  <a:avLst/>
                </a:prstGeom>
                <a:solidFill>
                  <a:schemeClr val="accent1"/>
                </a:solidFill>
                <a:ln w="12700" cap="rnd">
                  <a:noFill/>
                  <a:prstDash val="solid"/>
                  <a:round/>
                  <a:headEnd/>
                  <a:tailEnd/>
                </a:ln>
                <a:effectLst>
                  <a:outerShdw blurRad="254000" dist="127000" algn="ctr" rotWithShape="0">
                    <a:schemeClr val="accent3">
                      <a:alpha val="32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rmAutofit fontScale="25000" lnSpcReduction="20000"/>
                </a:bodyPr>
                <a:lstStyle/>
                <a:p>
                  <a:pPr algn="ctr" defTabSz="914354"/>
                  <a:endParaRPr lang="zh-CN" altLang="en-US" sz="1600" b="1">
                    <a:solidFill>
                      <a:srgbClr val="FFFFFF"/>
                    </a:solidFill>
                  </a:endParaRPr>
                </a:p>
              </p:txBody>
            </p:sp>
          </p:grpSp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38955D5B-78C8-D7B7-B4E9-680E09210326}"/>
                  </a:ext>
                </a:extLst>
              </p:cNvPr>
              <p:cNvGrpSpPr/>
              <p:nvPr/>
            </p:nvGrpSpPr>
            <p:grpSpPr>
              <a:xfrm>
                <a:off x="2543972" y="2899136"/>
                <a:ext cx="1882898" cy="2008028"/>
                <a:chOff x="2543972" y="2899136"/>
                <a:chExt cx="1882898" cy="2008028"/>
              </a:xfrm>
            </p:grpSpPr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E261F820-BFC0-B837-596A-7AF3D841E54B}"/>
                    </a:ext>
                  </a:extLst>
                </p:cNvPr>
                <p:cNvSpPr txBox="1"/>
                <p:nvPr/>
              </p:nvSpPr>
              <p:spPr>
                <a:xfrm>
                  <a:off x="2753389" y="2899136"/>
                  <a:ext cx="585417" cy="76944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4400" b="1" dirty="0">
                      <a:solidFill>
                        <a:schemeClr val="accent2"/>
                      </a:solidFill>
                    </a:rPr>
                    <a:t>2</a:t>
                  </a:r>
                  <a:endParaRPr lang="zh-CN" altLang="en-US" sz="4400" b="1" dirty="0">
                    <a:solidFill>
                      <a:schemeClr val="accent2"/>
                    </a:solidFill>
                  </a:endParaRPr>
                </a:p>
              </p:txBody>
            </p:sp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98EB9586-DD9C-CFA5-AC9C-2B64DBF83D37}"/>
                    </a:ext>
                  </a:extLst>
                </p:cNvPr>
                <p:cNvSpPr txBox="1"/>
                <p:nvPr/>
              </p:nvSpPr>
              <p:spPr>
                <a:xfrm>
                  <a:off x="2543972" y="3741822"/>
                  <a:ext cx="1415772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>
                    <a:lnSpc>
                      <a:spcPct val="100000"/>
                    </a:lnSpc>
                  </a:pPr>
                  <a:r>
                    <a:rPr lang="zh-CN" altLang="en-US" sz="1600" b="1" dirty="0">
                      <a:solidFill>
                        <a:schemeClr val="accent2"/>
                      </a:solidFill>
                    </a:rPr>
                    <a:t>清晰表述问题</a:t>
                  </a:r>
                </a:p>
              </p:txBody>
            </p:sp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9297EE0C-368A-30A4-4128-BA743AB14E29}"/>
                    </a:ext>
                  </a:extLst>
                </p:cNvPr>
                <p:cNvSpPr txBox="1"/>
                <p:nvPr/>
              </p:nvSpPr>
              <p:spPr>
                <a:xfrm>
                  <a:off x="2753389" y="4612340"/>
                  <a:ext cx="1673481" cy="29482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zh-CN"/>
                  </a:defPPr>
                  <a:lvl1pPr>
                    <a:lnSpc>
                      <a:spcPts val="1500"/>
                    </a:lnSpc>
                    <a:defRPr sz="900"/>
                  </a:lvl1pPr>
                </a:lstStyle>
                <a:p>
                  <a:pPr>
                    <a:lnSpc>
                      <a:spcPct val="120000"/>
                    </a:lnSpc>
                  </a:pPr>
                  <a:r>
                    <a:rPr kumimoji="1" lang="zh-CN" altLang="en-US" sz="1200" dirty="0" err="1">
                      <a:solidFill>
                        <a:schemeClr val="tx1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  <a:sym typeface="Arial" panose="020B0604020202020204" pitchFamily="34" charset="0"/>
                    </a:rPr>
                    <a:t>研究问题的表述技巧</a:t>
                  </a:r>
                </a:p>
              </p:txBody>
            </p:sp>
            <p:sp>
              <p:nvSpPr>
                <p:cNvPr id="21" name="Oval 20">
                  <a:extLst>
                    <a:ext uri="{FF2B5EF4-FFF2-40B4-BE49-F238E27FC236}">
                      <a16:creationId xmlns:a16="http://schemas.microsoft.com/office/drawing/2014/main" id="{72265BDB-98F1-4117-C344-D9F35EAF74BA}"/>
                    </a:ext>
                  </a:extLst>
                </p:cNvPr>
                <p:cNvSpPr/>
                <p:nvPr/>
              </p:nvSpPr>
              <p:spPr>
                <a:xfrm>
                  <a:off x="2897944" y="4282621"/>
                  <a:ext cx="114300" cy="114300"/>
                </a:xfrm>
                <a:prstGeom prst="ellipse">
                  <a:avLst/>
                </a:prstGeom>
                <a:solidFill>
                  <a:schemeClr val="accent2"/>
                </a:solidFill>
                <a:ln w="12700" cap="rnd">
                  <a:noFill/>
                  <a:prstDash val="solid"/>
                  <a:round/>
                  <a:headEnd/>
                  <a:tailEnd/>
                </a:ln>
                <a:effectLst>
                  <a:outerShdw blurRad="254000" dist="127000" algn="ctr" rotWithShape="0">
                    <a:schemeClr val="accent2">
                      <a:alpha val="32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rmAutofit fontScale="25000" lnSpcReduction="20000"/>
                </a:bodyPr>
                <a:lstStyle/>
                <a:p>
                  <a:pPr algn="ctr" defTabSz="914354"/>
                  <a:endParaRPr lang="zh-CN" altLang="en-US" sz="2000" b="1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37624CC9-4D05-0828-030E-E1DB6C9E7155}"/>
                  </a:ext>
                </a:extLst>
              </p:cNvPr>
              <p:cNvGrpSpPr/>
              <p:nvPr/>
            </p:nvGrpSpPr>
            <p:grpSpPr>
              <a:xfrm>
                <a:off x="4607510" y="2899136"/>
                <a:ext cx="1882898" cy="2008028"/>
                <a:chOff x="4607510" y="2899136"/>
                <a:chExt cx="1882898" cy="2008028"/>
              </a:xfrm>
            </p:grpSpPr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CD07018B-EAD3-4F54-059C-444D92A07CD5}"/>
                    </a:ext>
                  </a:extLst>
                </p:cNvPr>
                <p:cNvSpPr txBox="1"/>
                <p:nvPr/>
              </p:nvSpPr>
              <p:spPr>
                <a:xfrm>
                  <a:off x="4816927" y="2899136"/>
                  <a:ext cx="585417" cy="76944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4400" b="1" dirty="0">
                      <a:solidFill>
                        <a:schemeClr val="accent3"/>
                      </a:solidFill>
                    </a:rPr>
                    <a:t>3</a:t>
                  </a:r>
                  <a:endParaRPr lang="zh-CN" altLang="en-US" sz="4400" b="1" dirty="0">
                    <a:solidFill>
                      <a:schemeClr val="accent3"/>
                    </a:solidFill>
                  </a:endParaRPr>
                </a:p>
              </p:txBody>
            </p:sp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B3A4029A-77B9-666D-624D-77EC781AEFD0}"/>
                    </a:ext>
                  </a:extLst>
                </p:cNvPr>
                <p:cNvSpPr txBox="1"/>
                <p:nvPr/>
              </p:nvSpPr>
              <p:spPr>
                <a:xfrm>
                  <a:off x="4607510" y="3741822"/>
                  <a:ext cx="1415772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>
                    <a:lnSpc>
                      <a:spcPct val="100000"/>
                    </a:lnSpc>
                  </a:pPr>
                  <a:r>
                    <a:rPr lang="zh-CN" altLang="en-US" sz="1600" b="1" dirty="0">
                      <a:solidFill>
                        <a:schemeClr val="accent3"/>
                      </a:solidFill>
                    </a:rPr>
                    <a:t>处理突出问题</a:t>
                  </a:r>
                </a:p>
              </p:txBody>
            </p:sp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DDB05458-73FA-5C9D-A010-16DADCB0C350}"/>
                    </a:ext>
                  </a:extLst>
                </p:cNvPr>
                <p:cNvSpPr txBox="1"/>
                <p:nvPr/>
              </p:nvSpPr>
              <p:spPr>
                <a:xfrm>
                  <a:off x="4816927" y="4612340"/>
                  <a:ext cx="1673481" cy="29482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zh-CN"/>
                  </a:defPPr>
                  <a:lvl1pPr>
                    <a:lnSpc>
                      <a:spcPts val="1500"/>
                    </a:lnSpc>
                    <a:defRPr sz="900"/>
                  </a:lvl1pPr>
                </a:lstStyle>
                <a:p>
                  <a:pPr>
                    <a:lnSpc>
                      <a:spcPct val="120000"/>
                    </a:lnSpc>
                  </a:pPr>
                  <a:r>
                    <a:rPr kumimoji="1" lang="zh-CN" altLang="en-US" sz="1200" dirty="0" err="1">
                      <a:solidFill>
                        <a:schemeClr val="tx1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  <a:sym typeface="Arial" panose="020B0604020202020204" pitchFamily="34" charset="0"/>
                    </a:rPr>
                    <a:t>答辩问题预测与应对</a:t>
                  </a:r>
                </a:p>
              </p:txBody>
            </p:sp>
            <p:sp>
              <p:nvSpPr>
                <p:cNvPr id="22" name="Oval 21">
                  <a:extLst>
                    <a:ext uri="{FF2B5EF4-FFF2-40B4-BE49-F238E27FC236}">
                      <a16:creationId xmlns:a16="http://schemas.microsoft.com/office/drawing/2014/main" id="{ABFCA931-71C2-1878-0824-00DDDC22CD3C}"/>
                    </a:ext>
                  </a:extLst>
                </p:cNvPr>
                <p:cNvSpPr/>
                <p:nvPr/>
              </p:nvSpPr>
              <p:spPr>
                <a:xfrm>
                  <a:off x="4972304" y="4282621"/>
                  <a:ext cx="114300" cy="114300"/>
                </a:xfrm>
                <a:prstGeom prst="ellipse">
                  <a:avLst/>
                </a:prstGeom>
                <a:solidFill>
                  <a:schemeClr val="accent3"/>
                </a:solidFill>
                <a:ln w="12700" cap="rnd">
                  <a:noFill/>
                  <a:prstDash val="solid"/>
                  <a:round/>
                  <a:headEnd/>
                  <a:tailEnd/>
                </a:ln>
                <a:effectLst>
                  <a:outerShdw blurRad="254000" dist="127000" algn="ctr" rotWithShape="0">
                    <a:schemeClr val="accent5">
                      <a:alpha val="32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rmAutofit fontScale="25000" lnSpcReduction="20000"/>
                </a:bodyPr>
                <a:lstStyle/>
                <a:p>
                  <a:pPr algn="ctr" defTabSz="914354"/>
                  <a:endParaRPr lang="zh-CN" altLang="en-US" sz="2000" b="1">
                    <a:solidFill>
                      <a:srgbClr val="FFFFFF"/>
                    </a:solidFill>
                  </a:endParaRPr>
                </a:p>
              </p:txBody>
            </p:sp>
          </p:grpSp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18353C0B-85CA-3B4E-D58E-8030F8BB8309}"/>
                  </a:ext>
                </a:extLst>
              </p:cNvPr>
              <p:cNvGrpSpPr/>
              <p:nvPr/>
            </p:nvGrpSpPr>
            <p:grpSpPr>
              <a:xfrm>
                <a:off x="6706052" y="2899136"/>
                <a:ext cx="1882898" cy="2229627"/>
                <a:chOff x="6706052" y="2899136"/>
                <a:chExt cx="1882898" cy="2229627"/>
              </a:xfrm>
            </p:grpSpPr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89D4793D-AF64-8C61-26F8-4065AF135514}"/>
                    </a:ext>
                  </a:extLst>
                </p:cNvPr>
                <p:cNvSpPr txBox="1"/>
                <p:nvPr/>
              </p:nvSpPr>
              <p:spPr>
                <a:xfrm>
                  <a:off x="6915469" y="2899136"/>
                  <a:ext cx="585417" cy="76944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4400" b="1" dirty="0">
                      <a:solidFill>
                        <a:schemeClr val="accent4"/>
                      </a:solidFill>
                    </a:rPr>
                    <a:t>4</a:t>
                  </a:r>
                  <a:endParaRPr lang="zh-CN" altLang="en-US" sz="4400" b="1" dirty="0">
                    <a:solidFill>
                      <a:schemeClr val="accent4"/>
                    </a:solidFill>
                  </a:endParaRPr>
                </a:p>
              </p:txBody>
            </p:sp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11B49EDB-EC1A-4D21-B0A9-23CA5253F5D1}"/>
                    </a:ext>
                  </a:extLst>
                </p:cNvPr>
                <p:cNvSpPr txBox="1"/>
                <p:nvPr/>
              </p:nvSpPr>
              <p:spPr>
                <a:xfrm>
                  <a:off x="6706052" y="3741822"/>
                  <a:ext cx="1415772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>
                    <a:lnSpc>
                      <a:spcPct val="100000"/>
                    </a:lnSpc>
                  </a:pPr>
                  <a:r>
                    <a:rPr lang="zh-CN" altLang="en-US" sz="1600" b="1" dirty="0">
                      <a:solidFill>
                        <a:schemeClr val="accent4"/>
                      </a:solidFill>
                    </a:rPr>
                    <a:t>答辩的重要性</a:t>
                  </a:r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E557371A-0EC1-FEA8-7FCB-10CF8E2D7A56}"/>
                    </a:ext>
                  </a:extLst>
                </p:cNvPr>
                <p:cNvSpPr txBox="1"/>
                <p:nvPr/>
              </p:nvSpPr>
              <p:spPr>
                <a:xfrm>
                  <a:off x="6915469" y="4612340"/>
                  <a:ext cx="1673481" cy="51642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zh-CN"/>
                  </a:defPPr>
                  <a:lvl1pPr>
                    <a:lnSpc>
                      <a:spcPts val="1500"/>
                    </a:lnSpc>
                    <a:defRPr sz="900"/>
                  </a:lvl1pPr>
                </a:lstStyle>
                <a:p>
                  <a:pPr>
                    <a:lnSpc>
                      <a:spcPct val="120000"/>
                    </a:lnSpc>
                  </a:pPr>
                  <a:r>
                    <a:rPr kumimoji="1" lang="zh-CN" altLang="en-US" sz="1200" dirty="0" err="1">
                      <a:solidFill>
                        <a:schemeClr val="tx1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  <a:sym typeface="Arial" panose="020B0604020202020204" pitchFamily="34" charset="0"/>
                    </a:rPr>
                    <a:t>答辩在研究中的重要性</a:t>
                  </a:r>
                </a:p>
              </p:txBody>
            </p:sp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258BB9ED-B00A-8FB8-FB16-3F8B58DDA77F}"/>
                    </a:ext>
                  </a:extLst>
                </p:cNvPr>
                <p:cNvSpPr/>
                <p:nvPr/>
              </p:nvSpPr>
              <p:spPr>
                <a:xfrm>
                  <a:off x="7046664" y="4282621"/>
                  <a:ext cx="114300" cy="114300"/>
                </a:xfrm>
                <a:prstGeom prst="ellipse">
                  <a:avLst/>
                </a:prstGeom>
                <a:solidFill>
                  <a:schemeClr val="accent4"/>
                </a:solidFill>
                <a:ln w="12700" cap="rnd">
                  <a:noFill/>
                  <a:prstDash val="solid"/>
                  <a:round/>
                  <a:headEnd/>
                  <a:tailEnd/>
                </a:ln>
                <a:effectLst>
                  <a:outerShdw blurRad="254000" dist="127000" algn="ctr" rotWithShape="0">
                    <a:schemeClr val="accent4">
                      <a:alpha val="32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rmAutofit fontScale="25000" lnSpcReduction="20000"/>
                </a:bodyPr>
                <a:lstStyle/>
                <a:p>
                  <a:pPr algn="ctr" defTabSz="914354"/>
                  <a:endParaRPr lang="zh-CN" altLang="en-US" sz="2000" b="1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ABD56DF7-1FBE-752B-CF53-79D14636EF8C}"/>
                  </a:ext>
                </a:extLst>
              </p:cNvPr>
              <p:cNvGrpSpPr/>
              <p:nvPr/>
            </p:nvGrpSpPr>
            <p:grpSpPr>
              <a:xfrm>
                <a:off x="8838544" y="2899136"/>
                <a:ext cx="1882898" cy="2229627"/>
                <a:chOff x="8838544" y="2899136"/>
                <a:chExt cx="1882898" cy="2229627"/>
              </a:xfrm>
            </p:grpSpPr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E522A1E9-C2B9-499A-F34B-DA51C23FC50B}"/>
                    </a:ext>
                  </a:extLst>
                </p:cNvPr>
                <p:cNvSpPr txBox="1"/>
                <p:nvPr/>
              </p:nvSpPr>
              <p:spPr>
                <a:xfrm>
                  <a:off x="9047961" y="2899136"/>
                  <a:ext cx="585417" cy="76944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4400" b="1" dirty="0">
                      <a:solidFill>
                        <a:schemeClr val="accent6"/>
                      </a:solidFill>
                    </a:rPr>
                    <a:t>5</a:t>
                  </a:r>
                  <a:endParaRPr lang="zh-CN" altLang="en-US" sz="4400" b="1" dirty="0"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29900653-004C-6546-116B-586ABAD57762}"/>
                    </a:ext>
                  </a:extLst>
                </p:cNvPr>
                <p:cNvSpPr txBox="1"/>
                <p:nvPr/>
              </p:nvSpPr>
              <p:spPr>
                <a:xfrm>
                  <a:off x="8838544" y="3741822"/>
                  <a:ext cx="1415772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>
                    <a:lnSpc>
                      <a:spcPct val="100000"/>
                    </a:lnSpc>
                  </a:pPr>
                  <a:r>
                    <a:rPr lang="zh-CN" altLang="en-US" sz="1600" b="1" dirty="0">
                      <a:solidFill>
                        <a:schemeClr val="accent6"/>
                      </a:solidFill>
                    </a:rPr>
                    <a:t>答辩准备建议</a:t>
                  </a:r>
                </a:p>
              </p:txBody>
            </p:sp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A45EED84-E3E4-E253-2D89-18DE377E91E5}"/>
                    </a:ext>
                  </a:extLst>
                </p:cNvPr>
                <p:cNvSpPr txBox="1"/>
                <p:nvPr/>
              </p:nvSpPr>
              <p:spPr>
                <a:xfrm>
                  <a:off x="9047961" y="4612340"/>
                  <a:ext cx="1673481" cy="51642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zh-CN"/>
                  </a:defPPr>
                  <a:lvl1pPr>
                    <a:lnSpc>
                      <a:spcPts val="1500"/>
                    </a:lnSpc>
                    <a:defRPr sz="900"/>
                  </a:lvl1pPr>
                </a:lstStyle>
                <a:p>
                  <a:pPr>
                    <a:lnSpc>
                      <a:spcPct val="120000"/>
                    </a:lnSpc>
                  </a:pPr>
                  <a:r>
                    <a:rPr kumimoji="1" lang="zh-CN" altLang="en-US" sz="1200" dirty="0" err="1">
                      <a:solidFill>
                        <a:schemeClr val="tx1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  <a:sym typeface="Arial" panose="020B0604020202020204" pitchFamily="34" charset="0"/>
                    </a:rPr>
                    <a:t>研究背景下的模拟答辩</a:t>
                  </a:r>
                </a:p>
              </p:txBody>
            </p:sp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4F49380B-A606-C240-F7B6-C95743BCB0AA}"/>
                    </a:ext>
                  </a:extLst>
                </p:cNvPr>
                <p:cNvSpPr/>
                <p:nvPr/>
              </p:nvSpPr>
              <p:spPr>
                <a:xfrm>
                  <a:off x="9121024" y="4282621"/>
                  <a:ext cx="114300" cy="114300"/>
                </a:xfrm>
                <a:prstGeom prst="ellipse">
                  <a:avLst/>
                </a:prstGeom>
                <a:solidFill>
                  <a:schemeClr val="accent6"/>
                </a:solidFill>
                <a:ln w="12700" cap="rnd">
                  <a:noFill/>
                  <a:prstDash val="solid"/>
                  <a:round/>
                  <a:headEnd/>
                  <a:tailEnd/>
                </a:ln>
                <a:effectLst>
                  <a:outerShdw blurRad="254000" dist="127000" algn="ctr" rotWithShape="0">
                    <a:schemeClr val="accent6">
                      <a:alpha val="32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rmAutofit fontScale="25000" lnSpcReduction="20000"/>
                </a:bodyPr>
                <a:lstStyle/>
                <a:p>
                  <a:pPr algn="ctr" defTabSz="914354"/>
                  <a:endParaRPr lang="zh-CN" altLang="en-US" sz="2000" b="1">
                    <a:solidFill>
                      <a:schemeClr val="bg1"/>
                    </a:solidFill>
                  </a:endParaRPr>
                </a:p>
              </p:txBody>
            </p:sp>
          </p:grpSp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18638976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C5296BC0-AB6B-5C63-76C1-C0CFAEF4C01E}"/>
              </a:ext>
            </a:extLst>
          </p:cNvPr>
          <p:cNvGrpSpPr/>
          <p:nvPr/>
        </p:nvGrpSpPr>
        <p:grpSpPr>
          <a:xfrm>
            <a:off x="1122902" y="1179443"/>
            <a:ext cx="10167099" cy="4557129"/>
            <a:chOff x="1122902" y="1179443"/>
            <a:chExt cx="10167099" cy="4557129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9AE03BD8-34F3-69CB-D988-2BC7F3A947F4}"/>
                </a:ext>
              </a:extLst>
            </p:cNvPr>
            <p:cNvGrpSpPr/>
            <p:nvPr/>
          </p:nvGrpSpPr>
          <p:grpSpPr>
            <a:xfrm>
              <a:off x="1122902" y="3940951"/>
              <a:ext cx="10167099" cy="1795621"/>
              <a:chOff x="1122902" y="3940951"/>
              <a:chExt cx="10167099" cy="1795621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B7BECCEA-FC26-D7E6-C218-C7363D904A9A}"/>
                  </a:ext>
                </a:extLst>
              </p:cNvPr>
              <p:cNvGrpSpPr/>
              <p:nvPr/>
            </p:nvGrpSpPr>
            <p:grpSpPr>
              <a:xfrm>
                <a:off x="1122902" y="3940951"/>
                <a:ext cx="1969192" cy="1574021"/>
                <a:chOff x="8756125" y="4020076"/>
                <a:chExt cx="1969192" cy="1574021"/>
              </a:xfrm>
            </p:grpSpPr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23D4A7F6-5FC8-184E-C424-DF34E992D0F1}"/>
                    </a:ext>
                  </a:extLst>
                </p:cNvPr>
                <p:cNvSpPr/>
                <p:nvPr/>
              </p:nvSpPr>
              <p:spPr>
                <a:xfrm>
                  <a:off x="8756125" y="4732305"/>
                  <a:ext cx="1969192" cy="33855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91440" tIns="45720" rIns="91440" bIns="45720" rtlCol="0" anchor="b" anchorCtr="0">
                  <a:norm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9pPr>
                </a:lstStyle>
                <a:p>
                  <a:pPr algn="ctr">
                    <a:lnSpc>
                      <a:spcPct val="100000"/>
                    </a:lnSpc>
                  </a:pPr>
                  <a:r>
                    <a:rPr kumimoji="1" lang="zh-CN" altLang="en-US" sz="1600" b="1" dirty="0">
                      <a:solidFill>
                        <a:schemeClr val="tx1"/>
                      </a:solidFill>
                    </a:rPr>
                    <a:t>冷静应对</a:t>
                  </a:r>
                </a:p>
              </p:txBody>
            </p:sp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3DD9ADEF-F222-A0FD-1398-748618ABF95C}"/>
                    </a:ext>
                  </a:extLst>
                </p:cNvPr>
                <p:cNvSpPr/>
                <p:nvPr/>
              </p:nvSpPr>
              <p:spPr>
                <a:xfrm>
                  <a:off x="8756125" y="5077674"/>
                  <a:ext cx="1969192" cy="51642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rtlCol="0" anchor="t" anchorCtr="0">
                  <a:sp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9pPr>
                </a:lstStyle>
                <a:p>
                  <a:pPr algn="ctr">
                    <a:lnSpc>
                      <a:spcPct val="120000"/>
                    </a:lnSpc>
                  </a:pPr>
                  <a:r>
                    <a:rPr kumimoji="1" lang="zh-CN" altLang="en-US" sz="1200" dirty="0">
                      <a:solidFill>
                        <a:schemeClr val="tx1"/>
                      </a:solidFill>
                    </a:rPr>
                    <a:t>不要慌张，先停顿一下思考后再回答问题</a:t>
                  </a:r>
                </a:p>
              </p:txBody>
            </p: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7ADF9E4D-3D17-47FE-9D2C-4551451FB2FF}"/>
                    </a:ext>
                  </a:extLst>
                </p:cNvPr>
                <p:cNvSpPr txBox="1"/>
                <p:nvPr/>
              </p:nvSpPr>
              <p:spPr>
                <a:xfrm>
                  <a:off x="9470721" y="4020076"/>
                  <a:ext cx="540000" cy="540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1"/>
                </a:solidFill>
              </p:spPr>
              <p:txBody>
                <a:bodyPr wrap="none" lIns="91440" tIns="45720" rIns="91440" bIns="45720" rtlCol="0" anchor="ctr" anchorCtr="0">
                  <a:noAutofit/>
                </a:bodyPr>
                <a:lstStyle/>
                <a:p>
                  <a:pPr algn="ctr"/>
                  <a:r>
                    <a:rPr kumimoji="1" lang="en-US" altLang="zh-CN" sz="2000" b="1" dirty="0">
                      <a:solidFill>
                        <a:srgbClr val="FFFFFF"/>
                      </a:solidFill>
                    </a:rPr>
                    <a:t>01</a:t>
                  </a:r>
                  <a:endParaRPr kumimoji="1" lang="zh-CN" altLang="en-US" sz="2000" b="1" dirty="0">
                    <a:solidFill>
                      <a:srgbClr val="FFFFFF"/>
                    </a:solidFill>
                  </a:endParaRPr>
                </a:p>
              </p:txBody>
            </p:sp>
          </p:grp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16E564B5-92DD-93CF-B67C-3DC0ACC87712}"/>
                  </a:ext>
                </a:extLst>
              </p:cNvPr>
              <p:cNvGrpSpPr/>
              <p:nvPr/>
            </p:nvGrpSpPr>
            <p:grpSpPr>
              <a:xfrm>
                <a:off x="3855538" y="3940951"/>
                <a:ext cx="1969192" cy="1574021"/>
                <a:chOff x="8756125" y="4020076"/>
                <a:chExt cx="1969192" cy="1574021"/>
              </a:xfrm>
            </p:grpSpPr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4EC0BEC1-9DC2-9C2A-6338-07754DC49D55}"/>
                    </a:ext>
                  </a:extLst>
                </p:cNvPr>
                <p:cNvSpPr/>
                <p:nvPr/>
              </p:nvSpPr>
              <p:spPr>
                <a:xfrm>
                  <a:off x="8756125" y="4732305"/>
                  <a:ext cx="1969192" cy="33855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91440" tIns="45720" rIns="91440" bIns="45720" rtlCol="0" anchor="b" anchorCtr="0">
                  <a:norm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9pPr>
                </a:lstStyle>
                <a:p>
                  <a:pPr algn="ctr">
                    <a:lnSpc>
                      <a:spcPct val="100000"/>
                    </a:lnSpc>
                  </a:pPr>
                  <a:r>
                    <a:rPr kumimoji="1" lang="zh-CN" altLang="en-US" sz="1600" b="1" dirty="0">
                      <a:solidFill>
                        <a:schemeClr val="tx1"/>
                      </a:solidFill>
                    </a:rPr>
                    <a:t>明确问题</a:t>
                  </a:r>
                </a:p>
              </p:txBody>
            </p:sp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1330A7A6-9AC3-6B1E-BD77-46C361CCF4AD}"/>
                    </a:ext>
                  </a:extLst>
                </p:cNvPr>
                <p:cNvSpPr/>
                <p:nvPr/>
              </p:nvSpPr>
              <p:spPr>
                <a:xfrm>
                  <a:off x="8756125" y="5077674"/>
                  <a:ext cx="1969192" cy="51642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rtlCol="0" anchor="t" anchorCtr="0">
                  <a:sp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9pPr>
                </a:lstStyle>
                <a:p>
                  <a:pPr algn="ctr">
                    <a:lnSpc>
                      <a:spcPct val="120000"/>
                    </a:lnSpc>
                  </a:pPr>
                  <a:r>
                    <a:rPr kumimoji="1" lang="zh-CN" altLang="en-US" sz="1200" dirty="0">
                      <a:solidFill>
                        <a:schemeClr val="tx1"/>
                      </a:solidFill>
                    </a:rPr>
                    <a:t>仔细听清问题，确保自己理解了问题的意思</a:t>
                  </a:r>
                </a:p>
              </p:txBody>
            </p:sp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2614E8E1-51A6-B581-C20A-1B7450B118D8}"/>
                    </a:ext>
                  </a:extLst>
                </p:cNvPr>
                <p:cNvSpPr txBox="1"/>
                <p:nvPr/>
              </p:nvSpPr>
              <p:spPr>
                <a:xfrm>
                  <a:off x="9470721" y="4020076"/>
                  <a:ext cx="540000" cy="540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/>
                </a:solidFill>
              </p:spPr>
              <p:txBody>
                <a:bodyPr wrap="none" lIns="91440" tIns="45720" rIns="91440" bIns="45720" rtlCol="0" anchor="ctr" anchorCtr="0">
                  <a:noAutofit/>
                </a:bodyPr>
                <a:lstStyle/>
                <a:p>
                  <a:pPr algn="ctr"/>
                  <a:r>
                    <a:rPr kumimoji="1" lang="en-US" altLang="zh-CN" sz="2000" b="1" dirty="0">
                      <a:solidFill>
                        <a:schemeClr val="bg2"/>
                      </a:solidFill>
                    </a:rPr>
                    <a:t>02</a:t>
                  </a:r>
                  <a:endParaRPr kumimoji="1" lang="zh-CN" altLang="en-US" sz="2000" b="1" dirty="0">
                    <a:solidFill>
                      <a:schemeClr val="bg2"/>
                    </a:solidFill>
                  </a:endParaRPr>
                </a:p>
              </p:txBody>
            </p:sp>
          </p:grp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FB57DC0B-F62F-232F-CAF3-2F13BCC9CE90}"/>
                  </a:ext>
                </a:extLst>
              </p:cNvPr>
              <p:cNvGrpSpPr/>
              <p:nvPr/>
            </p:nvGrpSpPr>
            <p:grpSpPr>
              <a:xfrm>
                <a:off x="6588174" y="3940951"/>
                <a:ext cx="1969192" cy="1574021"/>
                <a:chOff x="8756125" y="4020076"/>
                <a:chExt cx="1969192" cy="1574021"/>
              </a:xfrm>
            </p:grpSpPr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9BECAA3F-CB95-97E1-F120-BDF2540FD701}"/>
                    </a:ext>
                  </a:extLst>
                </p:cNvPr>
                <p:cNvSpPr/>
                <p:nvPr/>
              </p:nvSpPr>
              <p:spPr>
                <a:xfrm>
                  <a:off x="8756125" y="4732305"/>
                  <a:ext cx="1969192" cy="33855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91440" tIns="45720" rIns="91440" bIns="45720" rtlCol="0" anchor="b" anchorCtr="0">
                  <a:norm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9pPr>
                </a:lstStyle>
                <a:p>
                  <a:pPr algn="ctr">
                    <a:lnSpc>
                      <a:spcPct val="100000"/>
                    </a:lnSpc>
                  </a:pPr>
                  <a:r>
                    <a:rPr kumimoji="1" lang="zh-CN" altLang="en-US" sz="1600" b="1" dirty="0">
                      <a:solidFill>
                        <a:schemeClr val="tx1"/>
                      </a:solidFill>
                    </a:rPr>
                    <a:t>回答要点</a:t>
                  </a:r>
                </a:p>
              </p:txBody>
            </p:sp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D7EA501C-463F-C7DD-E89D-8E865A89C94B}"/>
                    </a:ext>
                  </a:extLst>
                </p:cNvPr>
                <p:cNvSpPr/>
                <p:nvPr/>
              </p:nvSpPr>
              <p:spPr>
                <a:xfrm>
                  <a:off x="8756125" y="5077674"/>
                  <a:ext cx="1969192" cy="51642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rtlCol="0" anchor="t" anchorCtr="0">
                  <a:sp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9pPr>
                </a:lstStyle>
                <a:p>
                  <a:pPr algn="ctr">
                    <a:lnSpc>
                      <a:spcPct val="120000"/>
                    </a:lnSpc>
                  </a:pPr>
                  <a:r>
                    <a:rPr kumimoji="1" lang="zh-CN" altLang="en-US" sz="1200" dirty="0">
                      <a:solidFill>
                        <a:schemeClr val="tx1"/>
                      </a:solidFill>
                    </a:rPr>
                    <a:t>回答问题时要突出重点，突出自己的研究成果</a:t>
                  </a:r>
                </a:p>
              </p:txBody>
            </p:sp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412A6A11-38A1-040C-4B6A-B019D1789EAE}"/>
                    </a:ext>
                  </a:extLst>
                </p:cNvPr>
                <p:cNvSpPr txBox="1"/>
                <p:nvPr/>
              </p:nvSpPr>
              <p:spPr>
                <a:xfrm>
                  <a:off x="9470721" y="4020076"/>
                  <a:ext cx="540000" cy="540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1"/>
                </a:solidFill>
              </p:spPr>
              <p:txBody>
                <a:bodyPr wrap="none" lIns="91440" tIns="45720" rIns="91440" bIns="45720" rtlCol="0" anchor="ctr" anchorCtr="0">
                  <a:noAutofit/>
                </a:bodyPr>
                <a:lstStyle/>
                <a:p>
                  <a:pPr algn="ctr"/>
                  <a:r>
                    <a:rPr kumimoji="1" lang="en-US" altLang="zh-CN" sz="2000" b="1" dirty="0">
                      <a:solidFill>
                        <a:srgbClr val="FFFFFF"/>
                      </a:solidFill>
                    </a:rPr>
                    <a:t>03</a:t>
                  </a:r>
                  <a:endParaRPr kumimoji="1" lang="zh-CN" altLang="en-US" sz="2000" b="1" dirty="0">
                    <a:solidFill>
                      <a:srgbClr val="FFFFFF"/>
                    </a:solidFill>
                  </a:endParaRPr>
                </a:p>
              </p:txBody>
            </p:sp>
          </p:grpSp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E71380ED-5AB5-FA0E-6022-F2D89514675F}"/>
                  </a:ext>
                </a:extLst>
              </p:cNvPr>
              <p:cNvGrpSpPr/>
              <p:nvPr/>
            </p:nvGrpSpPr>
            <p:grpSpPr>
              <a:xfrm>
                <a:off x="9320809" y="3940951"/>
                <a:ext cx="1969192" cy="1795621"/>
                <a:chOff x="8756125" y="4020076"/>
                <a:chExt cx="1969192" cy="1795621"/>
              </a:xfrm>
            </p:grpSpPr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952105DB-E45B-B74C-3E98-578DA83CDA6B}"/>
                    </a:ext>
                  </a:extLst>
                </p:cNvPr>
                <p:cNvSpPr/>
                <p:nvPr/>
              </p:nvSpPr>
              <p:spPr>
                <a:xfrm>
                  <a:off x="8756125" y="4732305"/>
                  <a:ext cx="1969192" cy="33855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91440" tIns="45720" rIns="91440" bIns="45720" rtlCol="0" anchor="b" anchorCtr="0">
                  <a:norm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9pPr>
                </a:lstStyle>
                <a:p>
                  <a:pPr algn="ctr">
                    <a:lnSpc>
                      <a:spcPct val="100000"/>
                    </a:lnSpc>
                  </a:pPr>
                  <a:r>
                    <a:rPr kumimoji="1" lang="zh-CN" altLang="en-US" sz="1600" b="1" dirty="0">
                      <a:solidFill>
                        <a:schemeClr val="tx1"/>
                      </a:solidFill>
                    </a:rPr>
                    <a:t>委婉拒绝</a:t>
                  </a:r>
                </a:p>
              </p:txBody>
            </p:sp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467CC95B-0EB2-B822-4031-7BC94BE0089C}"/>
                    </a:ext>
                  </a:extLst>
                </p:cNvPr>
                <p:cNvSpPr/>
                <p:nvPr/>
              </p:nvSpPr>
              <p:spPr>
                <a:xfrm>
                  <a:off x="8756125" y="5077674"/>
                  <a:ext cx="1969192" cy="73802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rtlCol="0" anchor="t" anchorCtr="0">
                  <a:sp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9pPr>
                </a:lstStyle>
                <a:p>
                  <a:pPr algn="ctr">
                    <a:lnSpc>
                      <a:spcPct val="120000"/>
                    </a:lnSpc>
                  </a:pPr>
                  <a:r>
                    <a:rPr kumimoji="1" lang="zh-CN" altLang="en-US" sz="1200" dirty="0">
                      <a:solidFill>
                        <a:schemeClr val="tx1"/>
                      </a:solidFill>
                    </a:rPr>
                    <a:t>如果遇到不合理或无法回答的问题，可以委婉地表达拒绝</a:t>
                  </a:r>
                </a:p>
              </p:txBody>
            </p:sp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84D27680-3287-1D79-F879-4D0F74C6CE67}"/>
                    </a:ext>
                  </a:extLst>
                </p:cNvPr>
                <p:cNvSpPr txBox="1"/>
                <p:nvPr/>
              </p:nvSpPr>
              <p:spPr>
                <a:xfrm>
                  <a:off x="9470721" y="4020076"/>
                  <a:ext cx="540000" cy="540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/>
                </a:solidFill>
              </p:spPr>
              <p:txBody>
                <a:bodyPr wrap="none" lIns="91440" tIns="45720" rIns="91440" bIns="45720" rtlCol="0" anchor="ctr" anchorCtr="0">
                  <a:noAutofit/>
                </a:bodyPr>
                <a:lstStyle/>
                <a:p>
                  <a:pPr algn="ctr"/>
                  <a:r>
                    <a:rPr kumimoji="1" lang="en-US" altLang="zh-CN" sz="2000" b="1" dirty="0">
                      <a:solidFill>
                        <a:schemeClr val="bg2"/>
                      </a:solidFill>
                    </a:rPr>
                    <a:t>04</a:t>
                  </a:r>
                  <a:endParaRPr kumimoji="1" lang="zh-CN" altLang="en-US" sz="2000" b="1" dirty="0">
                    <a:solidFill>
                      <a:schemeClr val="bg2"/>
                    </a:solidFill>
                  </a:endParaRPr>
                </a:p>
              </p:txBody>
            </p:sp>
          </p:grpSp>
        </p:grp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6B9A3062-6E79-FE62-8E85-CFD90E98DE31}"/>
                </a:ext>
              </a:extLst>
            </p:cNvPr>
            <p:cNvSpPr/>
            <p:nvPr/>
          </p:nvSpPr>
          <p:spPr>
            <a:xfrm>
              <a:off x="2721035" y="1179443"/>
              <a:ext cx="6749931" cy="1126067"/>
            </a:xfrm>
            <a:prstGeom prst="rect">
              <a:avLst/>
            </a:prstGeom>
          </p:spPr>
          <p:txBody>
            <a:bodyPr wrap="square" anchor="b" anchorCtr="0">
              <a:noAutofit/>
            </a:bodyPr>
            <a:lstStyle/>
            <a:p>
              <a:pPr algn="ctr">
                <a:lnSpc>
                  <a:spcPct val="100000"/>
                </a:lnSpc>
                <a:buSzPct val="25000"/>
              </a:pPr>
              <a:r>
                <a:rPr lang="zh-CN" altLang="en-US" sz="2400" b="1" dirty="0">
                  <a:solidFill>
                    <a:schemeClr val="tx1"/>
                  </a:solidFill>
                </a:rPr>
                <a:t>应对突发问题的技巧</a:t>
              </a: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74B1DFB3-C911-8205-E3F0-E181FD5DCA7A}"/>
                </a:ext>
              </a:extLst>
            </p:cNvPr>
            <p:cNvSpPr/>
            <p:nvPr/>
          </p:nvSpPr>
          <p:spPr>
            <a:xfrm>
              <a:off x="2996400" y="2322729"/>
              <a:ext cx="6199200" cy="29482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t" anchorCtr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kumimoji="1" lang="zh-CN" altLang="en-US" sz="1200" dirty="0">
                  <a:solidFill>
                    <a:schemeClr val="tx1"/>
                  </a:solidFill>
                </a:rPr>
                <a:t>在答辩过程中，突发问题时有发生，掌握应对技巧能够提高答辩成功率。</a:t>
              </a:r>
            </a:p>
          </p:txBody>
        </p:sp>
      </p:grpSp>
      <p:sp>
        <p:nvSpPr>
          <p:cNvPr id="34" name="Title 33"/>
          <p:cNvSpPr>
            <a:spLocks noGrp="1"/>
          </p:cNvSpPr>
          <p:nvPr>
            <p:ph type="title"/>
          </p:nvPr>
        </p:nvSpPr>
        <p:spPr/>
        <p:txBody>
          <a:bodyPr wrap="square">
            <a:normAutofit/>
          </a:bodyPr>
          <a:lstStyle/>
          <a:p>
            <a:pPr lvl="0"/>
            <a:r>
              <a:rPr lang="en-US" dirty="0"/>
              <a:t>现场应变技巧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174619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 wrap="square">
            <a:normAutofit/>
          </a:bodyPr>
          <a:lstStyle/>
          <a:p>
            <a:pPr lvl="0"/>
            <a:r>
              <a:rPr lang="en-US" dirty="0"/>
              <a:t>04.答辩的重要性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"/>
          </p:nvPr>
        </p:nvSpPr>
        <p:spPr/>
        <p:txBody>
          <a:bodyPr wrap="square">
            <a:normAutofit/>
          </a:bodyPr>
          <a:lstStyle/>
          <a:p>
            <a:pPr lvl="0"/>
            <a:r>
              <a:rPr lang="zh-CN" altLang="en-US" dirty="0"/>
              <a:t>答辩在研究中的重要性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311090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CD33F4F0-96DD-A71A-631B-147DC93FB63E}"/>
              </a:ext>
            </a:extLst>
          </p:cNvPr>
          <p:cNvGrpSpPr/>
          <p:nvPr/>
        </p:nvGrpSpPr>
        <p:grpSpPr>
          <a:xfrm>
            <a:off x="0" y="0"/>
            <a:ext cx="12191999" cy="6858000"/>
            <a:chOff x="0" y="0"/>
            <a:chExt cx="12191999" cy="6858000"/>
          </a:xfrm>
        </p:grpSpPr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C7245369-F9F6-FD6E-1AB4-F4C4FA366156}"/>
                </a:ext>
              </a:extLst>
            </p:cNvPr>
            <p:cNvGrpSpPr/>
            <p:nvPr/>
          </p:nvGrpSpPr>
          <p:grpSpPr>
            <a:xfrm>
              <a:off x="0" y="0"/>
              <a:ext cx="12191999" cy="6858000"/>
              <a:chOff x="0" y="0"/>
              <a:chExt cx="12191999" cy="6858000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004F50DF-9564-C12F-17DA-643E812FEB95}"/>
                  </a:ext>
                </a:extLst>
              </p:cNvPr>
              <p:cNvSpPr/>
              <p:nvPr/>
            </p:nvSpPr>
            <p:spPr>
              <a:xfrm>
                <a:off x="0" y="3780263"/>
                <a:ext cx="8763000" cy="3077737"/>
              </a:xfrm>
              <a:prstGeom prst="rect">
                <a:avLst/>
              </a:prstGeom>
              <a:solidFill>
                <a:schemeClr val="tx2">
                  <a:alpha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C38C5760-AC65-9D4C-AB5C-4408ECF325C0}"/>
                  </a:ext>
                </a:extLst>
              </p:cNvPr>
              <p:cNvSpPr/>
              <p:nvPr/>
            </p:nvSpPr>
            <p:spPr>
              <a:xfrm>
                <a:off x="9556594" y="0"/>
                <a:ext cx="2635405" cy="2635405"/>
              </a:xfrm>
              <a:prstGeom prst="rect">
                <a:avLst/>
              </a:prstGeom>
              <a:solidFill>
                <a:schemeClr val="accent1">
                  <a:alpha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015D900E-3211-A982-E908-04144CBE2862}"/>
                  </a:ext>
                </a:extLst>
              </p:cNvPr>
              <p:cNvSpPr/>
              <p:nvPr/>
            </p:nvSpPr>
            <p:spPr>
              <a:xfrm>
                <a:off x="7743107" y="1714500"/>
                <a:ext cx="3775793" cy="3776400"/>
              </a:xfrm>
              <a:prstGeom prst="rect">
                <a:avLst/>
              </a:prstGeom>
              <a:blipFill rotWithShape="0">
                <a:blip r:embed="rId3"/>
                <a:srcRect/>
                <a:stretch>
                  <a:fillRect l="-18360" r="-18360"/>
                </a:stretch>
              </a:blipFill>
              <a:ln w="12700" cap="flat" cmpd="sng" algn="ctr">
                <a:noFill/>
                <a:prstDash val="solid"/>
                <a:miter lim="800000"/>
              </a:ln>
              <a:effectLst/>
              <a:extLst>
                <a:ext uri="{91240B29-F687-4F45-9708-019B960494DF}">
                  <a14:hiddenLine xmlns:a14="http://schemas.microsoft.com/office/drawing/2010/main" w="12700" cap="flat" cmpd="sng" algn="ctr">
                    <a:solidFill>
                      <a:schemeClr val="accent1">
                        <a:shade val="50000"/>
                      </a:schemeClr>
                    </a:solidFill>
                    <a:prstDash val="solid"/>
                    <a:miter lim="800000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zh-CN" altLang="en-US" dirty="0"/>
              </a:p>
            </p:txBody>
          </p:sp>
        </p:grp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58A16B81-0399-4D1B-58D8-E12E74F04873}"/>
                </a:ext>
              </a:extLst>
            </p:cNvPr>
            <p:cNvGrpSpPr/>
            <p:nvPr/>
          </p:nvGrpSpPr>
          <p:grpSpPr>
            <a:xfrm>
              <a:off x="660400" y="1438076"/>
              <a:ext cx="6490012" cy="1460592"/>
              <a:chOff x="660400" y="1438076"/>
              <a:chExt cx="6490012" cy="1460592"/>
            </a:xfrm>
          </p:grpSpPr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EE421AB-C492-35DC-3A39-B08354163425}"/>
                  </a:ext>
                </a:extLst>
              </p:cNvPr>
              <p:cNvSpPr txBox="1"/>
              <p:nvPr/>
            </p:nvSpPr>
            <p:spPr>
              <a:xfrm>
                <a:off x="660400" y="1438076"/>
                <a:ext cx="6490012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ctr" anchorCtr="0">
                <a:spAutoFit/>
              </a:bodyPr>
              <a:lstStyle/>
              <a:p>
                <a:pPr marL="0" marR="0" lvl="0" indent="0" defTabSz="9137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ct val="25000"/>
                  <a:buFontTx/>
                  <a:buNone/>
                  <a:defRPr/>
                </a:pPr>
                <a:r>
                  <a:rPr kumimoji="0" lang="zh-CN" altLang="en-US" sz="2400" b="1" i="0" u="none" strike="noStrike" kern="1200" cap="none" spc="0" normalizeH="0" baseline="0" noProof="0" dirty="0">
                    <a:solidFill>
                      <a:schemeClr val="tx1"/>
                    </a:solidFill>
                  </a:rPr>
                  <a:t>答辩是展示研究成果的关键</a:t>
                </a:r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05CC1F21-A806-FA2B-04DB-F7D08A7ED9B9}"/>
                  </a:ext>
                </a:extLst>
              </p:cNvPr>
              <p:cNvSpPr/>
              <p:nvPr/>
            </p:nvSpPr>
            <p:spPr>
              <a:xfrm>
                <a:off x="660400" y="2478067"/>
                <a:ext cx="4304862" cy="42060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08000" tIns="108000" rIns="108000" bIns="108000" rtlCol="0" anchor="b" anchorCtr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kumimoji="1" lang="zh-CN" alt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答辩：展示研究成果和能力的机会</a:t>
                </a:r>
              </a:p>
            </p:txBody>
          </p:sp>
        </p:grp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6BD2DCFE-21BE-D13F-17F6-39A927139645}"/>
                </a:ext>
              </a:extLst>
            </p:cNvPr>
            <p:cNvGrpSpPr/>
            <p:nvPr/>
          </p:nvGrpSpPr>
          <p:grpSpPr>
            <a:xfrm>
              <a:off x="660400" y="4377017"/>
              <a:ext cx="6757354" cy="1336265"/>
              <a:chOff x="660400" y="4377017"/>
              <a:chExt cx="6757354" cy="1336265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82A9C3E0-95D1-3B31-E802-0AC4CC75B8BC}"/>
                  </a:ext>
                </a:extLst>
              </p:cNvPr>
              <p:cNvGrpSpPr/>
              <p:nvPr/>
            </p:nvGrpSpPr>
            <p:grpSpPr>
              <a:xfrm>
                <a:off x="660400" y="4378681"/>
                <a:ext cx="2127139" cy="1334601"/>
                <a:chOff x="2877757" y="3493877"/>
                <a:chExt cx="2127139" cy="1334601"/>
              </a:xfrm>
            </p:grpSpPr>
            <p:grpSp>
              <p:nvGrpSpPr>
                <p:cNvPr id="6" name="Group 5">
                  <a:extLst>
                    <a:ext uri="{FF2B5EF4-FFF2-40B4-BE49-F238E27FC236}">
                      <a16:creationId xmlns:a16="http://schemas.microsoft.com/office/drawing/2014/main" id="{CB72B686-2557-07AF-09FD-09D00CD968CE}"/>
                    </a:ext>
                  </a:extLst>
                </p:cNvPr>
                <p:cNvGrpSpPr/>
                <p:nvPr/>
              </p:nvGrpSpPr>
              <p:grpSpPr>
                <a:xfrm>
                  <a:off x="2877757" y="3998604"/>
                  <a:ext cx="2127139" cy="829874"/>
                  <a:chOff x="2492017" y="2657452"/>
                  <a:chExt cx="2127139" cy="829874"/>
                </a:xfrm>
              </p:grpSpPr>
              <p:sp>
                <p:nvSpPr>
                  <p:cNvPr id="10" name="Rectangle 9">
                    <a:extLst>
                      <a:ext uri="{FF2B5EF4-FFF2-40B4-BE49-F238E27FC236}">
                        <a16:creationId xmlns:a16="http://schemas.microsoft.com/office/drawing/2014/main" id="{5ED73305-565C-8D22-AE35-E5FAB486990B}"/>
                      </a:ext>
                    </a:extLst>
                  </p:cNvPr>
                  <p:cNvSpPr/>
                  <p:nvPr/>
                </p:nvSpPr>
                <p:spPr>
                  <a:xfrm>
                    <a:off x="2492017" y="2657452"/>
                    <a:ext cx="2127139" cy="30777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lIns="91440" tIns="45720" rIns="91440" bIns="45720" rtlCol="0" anchor="b" anchorCtr="0">
                    <a:normAutofit fontScale="92500" lnSpcReduction="10000"/>
                  </a:bodyPr>
                  <a:lstStyle/>
                  <a:p>
                    <a:pPr>
                      <a:lnSpc>
                        <a:spcPct val="100000"/>
                      </a:lnSpc>
                    </a:pPr>
                    <a:r>
                      <a:rPr kumimoji="1" lang="zh-CN" altLang="en-US" sz="1600" b="1" dirty="0">
                        <a:solidFill>
                          <a:schemeClr val="tx1"/>
                        </a:solidFill>
                      </a:rPr>
                      <a:t>表达问题重要性</a:t>
                    </a:r>
                  </a:p>
                </p:txBody>
              </p:sp>
              <p:sp>
                <p:nvSpPr>
                  <p:cNvPr id="11" name="Rectangle 10">
                    <a:extLst>
                      <a:ext uri="{FF2B5EF4-FFF2-40B4-BE49-F238E27FC236}">
                        <a16:creationId xmlns:a16="http://schemas.microsoft.com/office/drawing/2014/main" id="{C8E139BC-8184-6619-E3F4-B47FF14845D3}"/>
                      </a:ext>
                    </a:extLst>
                  </p:cNvPr>
                  <p:cNvSpPr/>
                  <p:nvPr/>
                </p:nvSpPr>
                <p:spPr>
                  <a:xfrm>
                    <a:off x="2492017" y="2970903"/>
                    <a:ext cx="2127139" cy="51642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lIns="91440" tIns="45720" rIns="91440" bIns="45720" rtlCol="0" anchor="t" anchorCtr="0">
                    <a:spAutoFit/>
                  </a:bodyPr>
                  <a:lstStyle/>
                  <a:p>
                    <a:pPr>
                      <a:lnSpc>
                        <a:spcPct val="120000"/>
                      </a:lnSpc>
                    </a:pPr>
                    <a:r>
                      <a:rPr kumimoji="1" lang="zh-CN" altLang="en-US" sz="1200" dirty="0">
                        <a:solidFill>
                          <a:schemeClr val="tx1">
                            <a:alpha val="60000"/>
                          </a:schemeClr>
                        </a:solidFill>
                      </a:rPr>
                      <a:t>准确传达研究问题的价值和意义</a:t>
                    </a:r>
                  </a:p>
                </p:txBody>
              </p:sp>
            </p:grpSp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D186A87A-90BA-96A8-3D8D-544C2EA51BE8}"/>
                    </a:ext>
                  </a:extLst>
                </p:cNvPr>
                <p:cNvSpPr txBox="1"/>
                <p:nvPr/>
              </p:nvSpPr>
              <p:spPr>
                <a:xfrm>
                  <a:off x="2986748" y="3493877"/>
                  <a:ext cx="450000" cy="450000"/>
                </a:xfrm>
                <a:prstGeom prst="rect">
                  <a:avLst/>
                </a:prstGeom>
                <a:solidFill>
                  <a:schemeClr val="accent1"/>
                </a:solidFill>
              </p:spPr>
              <p:txBody>
                <a:bodyPr wrap="square" lIns="108000" tIns="108000" rIns="108000" bIns="61200" rtlCol="0" anchor="ctr" anchorCtr="0">
                  <a:normAutofit fontScale="77500" lnSpcReduction="20000"/>
                </a:bodyPr>
                <a:lstStyle/>
                <a:p>
                  <a:pPr algn="ctr"/>
                  <a:r>
                    <a:rPr kumimoji="1" lang="en-US" altLang="zh-CN" sz="2000" b="1" dirty="0">
                      <a:solidFill>
                        <a:schemeClr val="bg1"/>
                      </a:solidFill>
                    </a:rPr>
                    <a:t>01</a:t>
                  </a:r>
                  <a:endParaRPr kumimoji="1" lang="zh-CN" altLang="en-US" sz="2000" b="1" dirty="0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5D8DA3F8-D803-BD37-3DC2-A79AEF10B20C}"/>
                  </a:ext>
                </a:extLst>
              </p:cNvPr>
              <p:cNvGrpSpPr/>
              <p:nvPr/>
            </p:nvGrpSpPr>
            <p:grpSpPr>
              <a:xfrm>
                <a:off x="2975507" y="4377017"/>
                <a:ext cx="2127139" cy="1334601"/>
                <a:chOff x="2877757" y="3493877"/>
                <a:chExt cx="2127139" cy="1334601"/>
              </a:xfrm>
            </p:grpSpPr>
            <p:grpSp>
              <p:nvGrpSpPr>
                <p:cNvPr id="29" name="Group 28">
                  <a:extLst>
                    <a:ext uri="{FF2B5EF4-FFF2-40B4-BE49-F238E27FC236}">
                      <a16:creationId xmlns:a16="http://schemas.microsoft.com/office/drawing/2014/main" id="{FC089CBE-996A-0EA3-AE03-C0FD5D199FCC}"/>
                    </a:ext>
                  </a:extLst>
                </p:cNvPr>
                <p:cNvGrpSpPr/>
                <p:nvPr/>
              </p:nvGrpSpPr>
              <p:grpSpPr>
                <a:xfrm>
                  <a:off x="2877757" y="3998604"/>
                  <a:ext cx="2127139" cy="829874"/>
                  <a:chOff x="2492017" y="2657452"/>
                  <a:chExt cx="2127139" cy="829874"/>
                </a:xfrm>
              </p:grpSpPr>
              <p:sp>
                <p:nvSpPr>
                  <p:cNvPr id="33" name="Rectangle 32">
                    <a:extLst>
                      <a:ext uri="{FF2B5EF4-FFF2-40B4-BE49-F238E27FC236}">
                        <a16:creationId xmlns:a16="http://schemas.microsoft.com/office/drawing/2014/main" id="{39244B68-D740-545A-D0D2-10C05992186E}"/>
                      </a:ext>
                    </a:extLst>
                  </p:cNvPr>
                  <p:cNvSpPr/>
                  <p:nvPr/>
                </p:nvSpPr>
                <p:spPr>
                  <a:xfrm>
                    <a:off x="2492017" y="2657452"/>
                    <a:ext cx="2127139" cy="30777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lIns="91440" tIns="45720" rIns="91440" bIns="45720" rtlCol="0" anchor="b" anchorCtr="0">
                    <a:normAutofit fontScale="92500" lnSpcReduction="10000"/>
                  </a:bodyPr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</a:pPr>
                    <a:r>
                      <a:rPr kumimoji="1" lang="zh-CN" altLang="en-US" sz="1600" b="1" dirty="0">
                        <a:solidFill>
                          <a:schemeClr val="tx1"/>
                        </a:solidFill>
                      </a:rPr>
                      <a:t>解决方案创新</a:t>
                    </a:r>
                  </a:p>
                </p:txBody>
              </p:sp>
              <p:sp>
                <p:nvSpPr>
                  <p:cNvPr id="34" name="Rectangle 33">
                    <a:extLst>
                      <a:ext uri="{FF2B5EF4-FFF2-40B4-BE49-F238E27FC236}">
                        <a16:creationId xmlns:a16="http://schemas.microsoft.com/office/drawing/2014/main" id="{044675DA-14D9-1F03-F77D-20FF154A3A73}"/>
                      </a:ext>
                    </a:extLst>
                  </p:cNvPr>
                  <p:cNvSpPr/>
                  <p:nvPr/>
                </p:nvSpPr>
                <p:spPr>
                  <a:xfrm>
                    <a:off x="2492017" y="2970903"/>
                    <a:ext cx="2127139" cy="51642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lIns="91440" tIns="45720" rIns="91440" bIns="45720" rtlCol="0" anchor="t" anchorCtr="0">
                    <a:spAutoFit/>
                  </a:bodyPr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9pPr>
                  </a:lstStyle>
                  <a:p>
                    <a:pPr>
                      <a:lnSpc>
                        <a:spcPct val="120000"/>
                      </a:lnSpc>
                    </a:pPr>
                    <a:r>
                      <a:rPr kumimoji="1" lang="zh-CN" altLang="en-US" sz="1200" dirty="0">
                        <a:solidFill>
                          <a:schemeClr val="tx1">
                            <a:alpha val="60000"/>
                          </a:schemeClr>
                        </a:solidFill>
                      </a:rPr>
                      <a:t>介绍研究过程中采用的方法和创新点</a:t>
                    </a:r>
                  </a:p>
                </p:txBody>
              </p:sp>
            </p:grp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8A161C35-99B2-682F-7914-2A9880A373FC}"/>
                    </a:ext>
                  </a:extLst>
                </p:cNvPr>
                <p:cNvSpPr txBox="1"/>
                <p:nvPr/>
              </p:nvSpPr>
              <p:spPr>
                <a:xfrm>
                  <a:off x="2986748" y="3493877"/>
                  <a:ext cx="450000" cy="450000"/>
                </a:xfrm>
                <a:prstGeom prst="rect">
                  <a:avLst/>
                </a:prstGeom>
                <a:solidFill>
                  <a:schemeClr val="tx2">
                    <a:alpha val="80000"/>
                  </a:schemeClr>
                </a:solidFill>
              </p:spPr>
              <p:txBody>
                <a:bodyPr wrap="square" lIns="108000" tIns="108000" rIns="108000" bIns="61200" rtlCol="0" anchor="ctr" anchorCtr="0">
                  <a:normAutofit fontScale="77500" lnSpcReduction="20000"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algn="ctr"/>
                  <a:r>
                    <a:rPr kumimoji="1" lang="en-US" altLang="zh-CN" sz="2000" b="1" dirty="0">
                      <a:solidFill>
                        <a:schemeClr val="bg1"/>
                      </a:solidFill>
                    </a:rPr>
                    <a:t>02</a:t>
                  </a:r>
                  <a:endParaRPr kumimoji="1" lang="zh-CN" altLang="en-US" sz="2000" b="1" dirty="0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83144226-6039-6BC6-58F3-B1F598A3356C}"/>
                  </a:ext>
                </a:extLst>
              </p:cNvPr>
              <p:cNvGrpSpPr/>
              <p:nvPr/>
            </p:nvGrpSpPr>
            <p:grpSpPr>
              <a:xfrm>
                <a:off x="5290615" y="4377017"/>
                <a:ext cx="2127139" cy="1334601"/>
                <a:chOff x="2877757" y="3493877"/>
                <a:chExt cx="2127139" cy="1334601"/>
              </a:xfrm>
            </p:grpSpPr>
            <p:grpSp>
              <p:nvGrpSpPr>
                <p:cNvPr id="65" name="Group 64">
                  <a:extLst>
                    <a:ext uri="{FF2B5EF4-FFF2-40B4-BE49-F238E27FC236}">
                      <a16:creationId xmlns:a16="http://schemas.microsoft.com/office/drawing/2014/main" id="{FCB5BBA2-B2F3-F6AA-9DD7-64738C4F8FB8}"/>
                    </a:ext>
                  </a:extLst>
                </p:cNvPr>
                <p:cNvGrpSpPr/>
                <p:nvPr/>
              </p:nvGrpSpPr>
              <p:grpSpPr>
                <a:xfrm>
                  <a:off x="2877757" y="3998604"/>
                  <a:ext cx="2127139" cy="829874"/>
                  <a:chOff x="2492017" y="2657452"/>
                  <a:chExt cx="2127139" cy="829874"/>
                </a:xfrm>
              </p:grpSpPr>
              <p:sp>
                <p:nvSpPr>
                  <p:cNvPr id="67" name="Rectangle 66">
                    <a:extLst>
                      <a:ext uri="{FF2B5EF4-FFF2-40B4-BE49-F238E27FC236}">
                        <a16:creationId xmlns:a16="http://schemas.microsoft.com/office/drawing/2014/main" id="{BF4BFF09-F297-AF3D-FD0F-6B99D0984BBB}"/>
                      </a:ext>
                    </a:extLst>
                  </p:cNvPr>
                  <p:cNvSpPr/>
                  <p:nvPr/>
                </p:nvSpPr>
                <p:spPr>
                  <a:xfrm>
                    <a:off x="2492017" y="2657452"/>
                    <a:ext cx="2127139" cy="30777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lIns="91440" tIns="45720" rIns="91440" bIns="45720" rtlCol="0" anchor="b" anchorCtr="0">
                    <a:normAutofit fontScale="92500" lnSpcReduction="10000"/>
                  </a:bodyPr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</a:pPr>
                    <a:r>
                      <a:rPr kumimoji="1" lang="zh-CN" altLang="en-US" sz="1600" b="1" dirty="0">
                        <a:solidFill>
                          <a:schemeClr val="tx1"/>
                        </a:solidFill>
                      </a:rPr>
                      <a:t>引发兴趣和认可</a:t>
                    </a:r>
                  </a:p>
                </p:txBody>
              </p:sp>
              <p:sp>
                <p:nvSpPr>
                  <p:cNvPr id="68" name="Rectangle 67">
                    <a:extLst>
                      <a:ext uri="{FF2B5EF4-FFF2-40B4-BE49-F238E27FC236}">
                        <a16:creationId xmlns:a16="http://schemas.microsoft.com/office/drawing/2014/main" id="{7775EAF7-F917-0CE6-C0E5-41AEE8268773}"/>
                      </a:ext>
                    </a:extLst>
                  </p:cNvPr>
                  <p:cNvSpPr/>
                  <p:nvPr/>
                </p:nvSpPr>
                <p:spPr>
                  <a:xfrm>
                    <a:off x="2492017" y="2970903"/>
                    <a:ext cx="2127139" cy="51642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lIns="91440" tIns="45720" rIns="91440" bIns="45720" rtlCol="0" anchor="t" anchorCtr="0">
                    <a:spAutoFit/>
                  </a:bodyPr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9pPr>
                  </a:lstStyle>
                  <a:p>
                    <a:pPr>
                      <a:lnSpc>
                        <a:spcPct val="120000"/>
                      </a:lnSpc>
                    </a:pPr>
                    <a:r>
                      <a:rPr kumimoji="1" lang="zh-CN" altLang="en-US" sz="1200" dirty="0">
                        <a:solidFill>
                          <a:schemeClr val="tx1">
                            <a:alpha val="60000"/>
                          </a:schemeClr>
                        </a:solidFill>
                      </a:rPr>
                      <a:t>使评委和听众对研究工作产生兴趣和认可</a:t>
                    </a:r>
                  </a:p>
                </p:txBody>
              </p:sp>
            </p:grpSp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19B0F6D2-3CE2-5B15-9A9B-07DB9A4CEF03}"/>
                    </a:ext>
                  </a:extLst>
                </p:cNvPr>
                <p:cNvSpPr txBox="1"/>
                <p:nvPr/>
              </p:nvSpPr>
              <p:spPr>
                <a:xfrm>
                  <a:off x="2986748" y="3493877"/>
                  <a:ext cx="450000" cy="450000"/>
                </a:xfrm>
                <a:prstGeom prst="rect">
                  <a:avLst/>
                </a:prstGeom>
                <a:solidFill>
                  <a:schemeClr val="accent1"/>
                </a:solidFill>
              </p:spPr>
              <p:txBody>
                <a:bodyPr wrap="square" lIns="108000" tIns="108000" rIns="108000" bIns="61200" rtlCol="0" anchor="ctr" anchorCtr="0">
                  <a:normAutofit fontScale="77500" lnSpcReduction="20000"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algn="ctr"/>
                  <a:r>
                    <a:rPr kumimoji="1" lang="en-US" altLang="zh-CN" sz="2000" b="1" dirty="0">
                      <a:solidFill>
                        <a:schemeClr val="bg1"/>
                      </a:solidFill>
                    </a:rPr>
                    <a:t>03</a:t>
                  </a:r>
                  <a:endParaRPr kumimoji="1" lang="zh-CN" altLang="en-US" sz="2000" b="1" dirty="0">
                    <a:solidFill>
                      <a:schemeClr val="bg1"/>
                    </a:solidFill>
                  </a:endParaRPr>
                </a:p>
              </p:txBody>
            </p:sp>
          </p:grpSp>
        </p:grpSp>
      </p:grpSp>
      <p:sp>
        <p:nvSpPr>
          <p:cNvPr id="75" name="Title 74"/>
          <p:cNvSpPr>
            <a:spLocks noGrp="1"/>
          </p:cNvSpPr>
          <p:nvPr>
            <p:ph type="title"/>
          </p:nvPr>
        </p:nvSpPr>
        <p:spPr/>
        <p:txBody>
          <a:bodyPr wrap="square">
            <a:normAutofit/>
          </a:bodyPr>
          <a:lstStyle/>
          <a:p>
            <a:pPr lvl="0"/>
            <a:r>
              <a:rPr lang="en-US" dirty="0"/>
              <a:t>展示研究成果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011222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AB515AC4-4CE6-A9A5-F2EA-9DE91BD20A84}"/>
              </a:ext>
            </a:extLst>
          </p:cNvPr>
          <p:cNvGrpSpPr/>
          <p:nvPr/>
        </p:nvGrpSpPr>
        <p:grpSpPr>
          <a:xfrm>
            <a:off x="660400" y="1191855"/>
            <a:ext cx="10858500" cy="4200657"/>
            <a:chOff x="660400" y="1191855"/>
            <a:chExt cx="10858500" cy="4200657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A32C12FF-C5EC-857C-27BA-7095875D129F}"/>
                </a:ext>
              </a:extLst>
            </p:cNvPr>
            <p:cNvSpPr/>
            <p:nvPr/>
          </p:nvSpPr>
          <p:spPr>
            <a:xfrm>
              <a:off x="660400" y="1191855"/>
              <a:ext cx="10858500" cy="46166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b" anchorCtr="0">
              <a:spAutoFit/>
            </a:bodyPr>
            <a:lstStyle/>
            <a:p>
              <a:pPr algn="ctr">
                <a:lnSpc>
                  <a:spcPct val="100000"/>
                </a:lnSpc>
                <a:buSzPct val="25000"/>
              </a:pPr>
              <a:r>
                <a:rPr lang="zh-CN" altLang="en-US" sz="2400" b="1" dirty="0">
                  <a:solidFill>
                    <a:schemeClr val="tx1"/>
                  </a:solidFill>
                </a:rPr>
                <a:t>沟通交流艺术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47C7A60-F19C-775E-D37B-DEB5D074C1BA}"/>
                </a:ext>
              </a:extLst>
            </p:cNvPr>
            <p:cNvSpPr/>
            <p:nvPr/>
          </p:nvSpPr>
          <p:spPr>
            <a:xfrm>
              <a:off x="660400" y="1674846"/>
              <a:ext cx="10858500" cy="29482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t" anchorCtr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kumimoji="1" lang="zh-CN" altLang="en-US" sz="1200" dirty="0">
                  <a:solidFill>
                    <a:schemeClr val="tx1"/>
                  </a:solidFill>
                </a:rPr>
                <a:t>提高沟通交流能力，有效传递答辩内容和观点。</a:t>
              </a:r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33E5EA28-ED49-97E5-66C8-15D146EE332A}"/>
                </a:ext>
              </a:extLst>
            </p:cNvPr>
            <p:cNvGrpSpPr/>
            <p:nvPr/>
          </p:nvGrpSpPr>
          <p:grpSpPr>
            <a:xfrm>
              <a:off x="1552348" y="2838225"/>
              <a:ext cx="2236787" cy="2554287"/>
              <a:chOff x="1552348" y="2838225"/>
              <a:chExt cx="2236787" cy="2554287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A729C736-EFAA-29A1-4E6A-062492D624FF}"/>
                  </a:ext>
                </a:extLst>
              </p:cNvPr>
              <p:cNvGrpSpPr/>
              <p:nvPr/>
            </p:nvGrpSpPr>
            <p:grpSpPr>
              <a:xfrm>
                <a:off x="1552348" y="2838225"/>
                <a:ext cx="2236787" cy="2554287"/>
                <a:chOff x="1363663" y="2547938"/>
                <a:chExt cx="2236787" cy="2554287"/>
              </a:xfrm>
            </p:grpSpPr>
            <p:sp>
              <p:nvSpPr>
                <p:cNvPr id="7" name="Oval 6">
                  <a:extLst>
                    <a:ext uri="{FF2B5EF4-FFF2-40B4-BE49-F238E27FC236}">
                      <a16:creationId xmlns:a16="http://schemas.microsoft.com/office/drawing/2014/main" id="{45BDFDD9-5065-BD31-33B2-1147456FFCB3}"/>
                    </a:ext>
                  </a:extLst>
                </p:cNvPr>
                <p:cNvSpPr/>
                <p:nvPr/>
              </p:nvSpPr>
              <p:spPr bwMode="auto">
                <a:xfrm>
                  <a:off x="2828925" y="2547938"/>
                  <a:ext cx="711200" cy="7112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 altLang="zh-CN" b="1" dirty="0">
                      <a:solidFill>
                        <a:srgbClr val="FFFFFF"/>
                      </a:solidFill>
                    </a:rPr>
                    <a:t>01</a:t>
                  </a:r>
                  <a:endParaRPr lang="zh-CN" altLang="en-US" b="1" dirty="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8" name="Freeform: Shape 7">
                  <a:extLst>
                    <a:ext uri="{FF2B5EF4-FFF2-40B4-BE49-F238E27FC236}">
                      <a16:creationId xmlns:a16="http://schemas.microsoft.com/office/drawing/2014/main" id="{630EBA2C-C8FF-8DFD-3DEF-856C3FA75D0A}"/>
                    </a:ext>
                  </a:extLst>
                </p:cNvPr>
                <p:cNvSpPr/>
                <p:nvPr/>
              </p:nvSpPr>
              <p:spPr bwMode="auto">
                <a:xfrm>
                  <a:off x="1363663" y="2865438"/>
                  <a:ext cx="2236787" cy="2236787"/>
                </a:xfrm>
                <a:custGeom>
                  <a:avLst/>
                  <a:gdLst>
                    <a:gd name="T0" fmla="*/ 592 w 592"/>
                    <a:gd name="T1" fmla="*/ 296 h 592"/>
                    <a:gd name="T2" fmla="*/ 296 w 592"/>
                    <a:gd name="T3" fmla="*/ 592 h 592"/>
                    <a:gd name="T4" fmla="*/ 0 w 592"/>
                    <a:gd name="T5" fmla="*/ 296 h 592"/>
                    <a:gd name="T6" fmla="*/ 296 w 592"/>
                    <a:gd name="T7" fmla="*/ 0 h 5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92" h="592">
                      <a:moveTo>
                        <a:pt x="592" y="296"/>
                      </a:moveTo>
                      <a:cubicBezTo>
                        <a:pt x="592" y="459"/>
                        <a:pt x="459" y="592"/>
                        <a:pt x="296" y="592"/>
                      </a:cubicBezTo>
                      <a:cubicBezTo>
                        <a:pt x="133" y="592"/>
                        <a:pt x="0" y="459"/>
                        <a:pt x="0" y="296"/>
                      </a:cubicBezTo>
                      <a:cubicBezTo>
                        <a:pt x="0" y="133"/>
                        <a:pt x="133" y="0"/>
                        <a:pt x="296" y="0"/>
                      </a:cubicBezTo>
                    </a:path>
                  </a:pathLst>
                </a:custGeom>
                <a:noFill/>
                <a:ln w="273050" cap="rnd">
                  <a:solidFill>
                    <a:schemeClr val="accent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BEFE51EF-706E-6F68-CE51-372D1C443C66}"/>
                  </a:ext>
                </a:extLst>
              </p:cNvPr>
              <p:cNvGrpSpPr/>
              <p:nvPr/>
            </p:nvGrpSpPr>
            <p:grpSpPr>
              <a:xfrm>
                <a:off x="1898880" y="3682259"/>
                <a:ext cx="1543722" cy="1005473"/>
                <a:chOff x="1898880" y="3682259"/>
                <a:chExt cx="1543722" cy="1005473"/>
              </a:xfrm>
            </p:grpSpPr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288D591A-7297-02FF-6D0E-DBE4711E2282}"/>
                    </a:ext>
                  </a:extLst>
                </p:cNvPr>
                <p:cNvSpPr txBox="1"/>
                <p:nvPr/>
              </p:nvSpPr>
              <p:spPr>
                <a:xfrm>
                  <a:off x="1898880" y="3682259"/>
                  <a:ext cx="1543722" cy="369332"/>
                </a:xfrm>
                <a:prstGeom prst="rect">
                  <a:avLst/>
                </a:prstGeom>
                <a:noFill/>
              </p:spPr>
              <p:txBody>
                <a:bodyPr wrap="none" anchor="b">
                  <a:normAutofit/>
                </a:bodyPr>
                <a:lstStyle/>
                <a:p>
                  <a:pPr algn="ctr">
                    <a:lnSpc>
                      <a:spcPct val="100000"/>
                    </a:lnSpc>
                  </a:pPr>
                  <a:r>
                    <a:rPr kumimoji="1" lang="zh-CN" altLang="en-US" sz="1600" b="1" dirty="0">
                      <a:solidFill>
                        <a:schemeClr val="tx1"/>
                      </a:solidFill>
                    </a:rPr>
                    <a:t>语言表达</a:t>
                  </a:r>
                </a:p>
              </p:txBody>
            </p:sp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75B435ED-61C3-92D5-0CAD-BA1770FD60F3}"/>
                    </a:ext>
                  </a:extLst>
                </p:cNvPr>
                <p:cNvSpPr/>
                <p:nvPr/>
              </p:nvSpPr>
              <p:spPr>
                <a:xfrm>
                  <a:off x="1898880" y="4045532"/>
                  <a:ext cx="1543722" cy="64220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108000" tIns="108000" rIns="108000" bIns="108000" rtlCol="0" anchor="t" anchorCtr="0">
                  <a:sp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9pPr>
                </a:lstStyle>
                <a:p>
                  <a:pPr algn="ctr">
                    <a:lnSpc>
                      <a:spcPct val="120000"/>
                    </a:lnSpc>
                  </a:pPr>
                  <a:r>
                    <a:rPr kumimoji="1" lang="zh-CN" altLang="en-US" sz="1200" dirty="0">
                      <a:solidFill>
                        <a:schemeClr val="tx1"/>
                      </a:solidFill>
                    </a:rPr>
                    <a:t>清晰明了地陈述研究内容和发现</a:t>
                  </a:r>
                </a:p>
              </p:txBody>
            </p:sp>
          </p:grp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636BEE79-48E5-CC0B-BCBC-EAD8715CC09A}"/>
                </a:ext>
              </a:extLst>
            </p:cNvPr>
            <p:cNvGrpSpPr/>
            <p:nvPr/>
          </p:nvGrpSpPr>
          <p:grpSpPr>
            <a:xfrm>
              <a:off x="3790395" y="2838225"/>
              <a:ext cx="2236787" cy="2554287"/>
              <a:chOff x="3790395" y="2838225"/>
              <a:chExt cx="2236787" cy="2554287"/>
            </a:xfrm>
          </p:grpSpPr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97E0D59B-E0A9-CCDA-5270-C24B295333E7}"/>
                  </a:ext>
                </a:extLst>
              </p:cNvPr>
              <p:cNvGrpSpPr/>
              <p:nvPr/>
            </p:nvGrpSpPr>
            <p:grpSpPr>
              <a:xfrm>
                <a:off x="3790395" y="2838225"/>
                <a:ext cx="2236787" cy="2554287"/>
                <a:chOff x="1363663" y="2547938"/>
                <a:chExt cx="2236787" cy="2554287"/>
              </a:xfrm>
            </p:grpSpPr>
            <p:sp>
              <p:nvSpPr>
                <p:cNvPr id="11" name="Oval 10">
                  <a:extLst>
                    <a:ext uri="{FF2B5EF4-FFF2-40B4-BE49-F238E27FC236}">
                      <a16:creationId xmlns:a16="http://schemas.microsoft.com/office/drawing/2014/main" id="{A1B7BE2C-DC07-F99A-C0D7-BDA8F3446EC4}"/>
                    </a:ext>
                  </a:extLst>
                </p:cNvPr>
                <p:cNvSpPr/>
                <p:nvPr/>
              </p:nvSpPr>
              <p:spPr bwMode="auto">
                <a:xfrm>
                  <a:off x="2828925" y="2547938"/>
                  <a:ext cx="711200" cy="711200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 altLang="zh-CN" b="1" dirty="0">
                      <a:solidFill>
                        <a:schemeClr val="bg1"/>
                      </a:solidFill>
                    </a:rPr>
                    <a:t>02</a:t>
                  </a:r>
                  <a:endParaRPr lang="zh-CN" altLang="en-US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2" name="Freeform: Shape 11">
                  <a:extLst>
                    <a:ext uri="{FF2B5EF4-FFF2-40B4-BE49-F238E27FC236}">
                      <a16:creationId xmlns:a16="http://schemas.microsoft.com/office/drawing/2014/main" id="{D9FCA86B-096C-F454-49DE-8B280A067282}"/>
                    </a:ext>
                  </a:extLst>
                </p:cNvPr>
                <p:cNvSpPr/>
                <p:nvPr/>
              </p:nvSpPr>
              <p:spPr bwMode="auto">
                <a:xfrm>
                  <a:off x="1363663" y="2865438"/>
                  <a:ext cx="2236787" cy="2236787"/>
                </a:xfrm>
                <a:custGeom>
                  <a:avLst/>
                  <a:gdLst>
                    <a:gd name="T0" fmla="*/ 592 w 592"/>
                    <a:gd name="T1" fmla="*/ 296 h 592"/>
                    <a:gd name="T2" fmla="*/ 296 w 592"/>
                    <a:gd name="T3" fmla="*/ 592 h 592"/>
                    <a:gd name="T4" fmla="*/ 0 w 592"/>
                    <a:gd name="T5" fmla="*/ 296 h 592"/>
                    <a:gd name="T6" fmla="*/ 296 w 592"/>
                    <a:gd name="T7" fmla="*/ 0 h 5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92" h="592">
                      <a:moveTo>
                        <a:pt x="592" y="296"/>
                      </a:moveTo>
                      <a:cubicBezTo>
                        <a:pt x="592" y="459"/>
                        <a:pt x="459" y="592"/>
                        <a:pt x="296" y="592"/>
                      </a:cubicBezTo>
                      <a:cubicBezTo>
                        <a:pt x="133" y="592"/>
                        <a:pt x="0" y="459"/>
                        <a:pt x="0" y="296"/>
                      </a:cubicBezTo>
                      <a:cubicBezTo>
                        <a:pt x="0" y="133"/>
                        <a:pt x="133" y="0"/>
                        <a:pt x="296" y="0"/>
                      </a:cubicBezTo>
                    </a:path>
                  </a:pathLst>
                </a:custGeom>
                <a:noFill/>
                <a:ln w="273050" cap="rnd">
                  <a:solidFill>
                    <a:schemeClr val="tx2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3C4C544C-3B0F-EA63-31B5-0DB27B481EA9}"/>
                  </a:ext>
                </a:extLst>
              </p:cNvPr>
              <p:cNvGrpSpPr/>
              <p:nvPr/>
            </p:nvGrpSpPr>
            <p:grpSpPr>
              <a:xfrm>
                <a:off x="4136927" y="3682259"/>
                <a:ext cx="1543722" cy="1005473"/>
                <a:chOff x="1898880" y="3682259"/>
                <a:chExt cx="1543722" cy="1005473"/>
              </a:xfrm>
            </p:grpSpPr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F9EFE2BA-2C89-F840-2A7D-7985248DD4BF}"/>
                    </a:ext>
                  </a:extLst>
                </p:cNvPr>
                <p:cNvSpPr txBox="1"/>
                <p:nvPr/>
              </p:nvSpPr>
              <p:spPr>
                <a:xfrm>
                  <a:off x="1898880" y="3682259"/>
                  <a:ext cx="1543722" cy="369332"/>
                </a:xfrm>
                <a:prstGeom prst="rect">
                  <a:avLst/>
                </a:prstGeom>
                <a:noFill/>
              </p:spPr>
              <p:txBody>
                <a:bodyPr wrap="none" anchor="b">
                  <a:normAutofit/>
                </a:bodyPr>
                <a:lstStyle/>
                <a:p>
                  <a:pPr algn="ctr">
                    <a:lnSpc>
                      <a:spcPct val="100000"/>
                    </a:lnSpc>
                  </a:pPr>
                  <a:r>
                    <a:rPr kumimoji="1" lang="zh-CN" altLang="en-US" sz="1600" b="1" dirty="0">
                      <a:solidFill>
                        <a:schemeClr val="tx1"/>
                      </a:solidFill>
                    </a:rPr>
                    <a:t>身体语言</a:t>
                  </a:r>
                </a:p>
              </p:txBody>
            </p:sp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AF6623D4-8A7A-A7B3-7A79-D4C751EE5A0D}"/>
                    </a:ext>
                  </a:extLst>
                </p:cNvPr>
                <p:cNvSpPr/>
                <p:nvPr/>
              </p:nvSpPr>
              <p:spPr>
                <a:xfrm>
                  <a:off x="1898880" y="4045532"/>
                  <a:ext cx="1543722" cy="64220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108000" tIns="108000" rIns="108000" bIns="108000" rtlCol="0" anchor="t" anchorCtr="0">
                  <a:sp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9pPr>
                </a:lstStyle>
                <a:p>
                  <a:pPr algn="ctr">
                    <a:lnSpc>
                      <a:spcPct val="120000"/>
                    </a:lnSpc>
                  </a:pPr>
                  <a:r>
                    <a:rPr kumimoji="1" lang="zh-CN" altLang="en-US" sz="1200" dirty="0">
                      <a:solidFill>
                        <a:schemeClr val="tx1"/>
                      </a:solidFill>
                    </a:rPr>
                    <a:t>利用姿势和眼神展示自信和专业形象</a:t>
                  </a:r>
                </a:p>
              </p:txBody>
            </p:sp>
          </p:grp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9CC289B9-C514-7FD8-B32E-1C6D19E8FEA3}"/>
                </a:ext>
              </a:extLst>
            </p:cNvPr>
            <p:cNvGrpSpPr/>
            <p:nvPr/>
          </p:nvGrpSpPr>
          <p:grpSpPr>
            <a:xfrm>
              <a:off x="6028442" y="2838225"/>
              <a:ext cx="2236787" cy="2554287"/>
              <a:chOff x="6028442" y="2838225"/>
              <a:chExt cx="2236787" cy="2554287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E49004B7-E5C0-A16C-57D7-7E9BC60FCB56}"/>
                  </a:ext>
                </a:extLst>
              </p:cNvPr>
              <p:cNvGrpSpPr/>
              <p:nvPr/>
            </p:nvGrpSpPr>
            <p:grpSpPr>
              <a:xfrm>
                <a:off x="6028442" y="2838225"/>
                <a:ext cx="2236787" cy="2554287"/>
                <a:chOff x="1363663" y="2547938"/>
                <a:chExt cx="2236787" cy="2554287"/>
              </a:xfrm>
            </p:grpSpPr>
            <p:sp>
              <p:nvSpPr>
                <p:cNvPr id="14" name="Oval 13">
                  <a:extLst>
                    <a:ext uri="{FF2B5EF4-FFF2-40B4-BE49-F238E27FC236}">
                      <a16:creationId xmlns:a16="http://schemas.microsoft.com/office/drawing/2014/main" id="{52B57809-FA2E-DFC6-03A5-97CD7EB001F7}"/>
                    </a:ext>
                  </a:extLst>
                </p:cNvPr>
                <p:cNvSpPr/>
                <p:nvPr/>
              </p:nvSpPr>
              <p:spPr bwMode="auto">
                <a:xfrm>
                  <a:off x="2828925" y="2547938"/>
                  <a:ext cx="711200" cy="711200"/>
                </a:xfrm>
                <a:prstGeom prst="ellipse">
                  <a:avLst/>
                </a:prstGeom>
                <a:solidFill>
                  <a:schemeClr val="tx2">
                    <a:alpha val="8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 altLang="zh-CN" b="1" dirty="0">
                      <a:solidFill>
                        <a:schemeClr val="bg1"/>
                      </a:solidFill>
                    </a:rPr>
                    <a:t>03</a:t>
                  </a:r>
                  <a:endParaRPr lang="zh-CN" altLang="en-US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5" name="Freeform: Shape 14">
                  <a:extLst>
                    <a:ext uri="{FF2B5EF4-FFF2-40B4-BE49-F238E27FC236}">
                      <a16:creationId xmlns:a16="http://schemas.microsoft.com/office/drawing/2014/main" id="{6006BC71-B45F-D7D8-038C-55EA3BE87307}"/>
                    </a:ext>
                  </a:extLst>
                </p:cNvPr>
                <p:cNvSpPr/>
                <p:nvPr/>
              </p:nvSpPr>
              <p:spPr bwMode="auto">
                <a:xfrm>
                  <a:off x="1363663" y="2865438"/>
                  <a:ext cx="2236787" cy="2236787"/>
                </a:xfrm>
                <a:custGeom>
                  <a:avLst/>
                  <a:gdLst>
                    <a:gd name="T0" fmla="*/ 592 w 592"/>
                    <a:gd name="T1" fmla="*/ 296 h 592"/>
                    <a:gd name="T2" fmla="*/ 296 w 592"/>
                    <a:gd name="T3" fmla="*/ 592 h 592"/>
                    <a:gd name="T4" fmla="*/ 0 w 592"/>
                    <a:gd name="T5" fmla="*/ 296 h 592"/>
                    <a:gd name="T6" fmla="*/ 296 w 592"/>
                    <a:gd name="T7" fmla="*/ 0 h 5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92" h="592">
                      <a:moveTo>
                        <a:pt x="592" y="296"/>
                      </a:moveTo>
                      <a:cubicBezTo>
                        <a:pt x="592" y="459"/>
                        <a:pt x="459" y="592"/>
                        <a:pt x="296" y="592"/>
                      </a:cubicBezTo>
                      <a:cubicBezTo>
                        <a:pt x="133" y="592"/>
                        <a:pt x="0" y="459"/>
                        <a:pt x="0" y="296"/>
                      </a:cubicBezTo>
                      <a:cubicBezTo>
                        <a:pt x="0" y="133"/>
                        <a:pt x="133" y="0"/>
                        <a:pt x="296" y="0"/>
                      </a:cubicBezTo>
                    </a:path>
                  </a:pathLst>
                </a:custGeom>
                <a:noFill/>
                <a:ln w="273050" cap="rnd">
                  <a:solidFill>
                    <a:schemeClr val="tx2">
                      <a:alpha val="80000"/>
                    </a:schemeClr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F6BC7C99-7274-B347-2A78-F39A837B8BE2}"/>
                  </a:ext>
                </a:extLst>
              </p:cNvPr>
              <p:cNvGrpSpPr/>
              <p:nvPr/>
            </p:nvGrpSpPr>
            <p:grpSpPr>
              <a:xfrm>
                <a:off x="6374974" y="3682259"/>
                <a:ext cx="1543722" cy="1005473"/>
                <a:chOff x="1898880" y="3682259"/>
                <a:chExt cx="1543722" cy="1005473"/>
              </a:xfrm>
            </p:grpSpPr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C3FACAD4-3930-A327-B7FA-9A41B608D6E2}"/>
                    </a:ext>
                  </a:extLst>
                </p:cNvPr>
                <p:cNvSpPr txBox="1"/>
                <p:nvPr/>
              </p:nvSpPr>
              <p:spPr>
                <a:xfrm>
                  <a:off x="1898880" y="3682259"/>
                  <a:ext cx="1543722" cy="369332"/>
                </a:xfrm>
                <a:prstGeom prst="rect">
                  <a:avLst/>
                </a:prstGeom>
                <a:noFill/>
              </p:spPr>
              <p:txBody>
                <a:bodyPr wrap="none" anchor="b">
                  <a:normAutofit/>
                </a:bodyPr>
                <a:lstStyle/>
                <a:p>
                  <a:pPr algn="ctr">
                    <a:lnSpc>
                      <a:spcPct val="100000"/>
                    </a:lnSpc>
                  </a:pPr>
                  <a:r>
                    <a:rPr kumimoji="1" lang="zh-CN" altLang="en-US" sz="1600" b="1" dirty="0">
                      <a:solidFill>
                        <a:schemeClr val="tx1"/>
                      </a:solidFill>
                    </a:rPr>
                    <a:t>倾听能力</a:t>
                  </a:r>
                </a:p>
              </p:txBody>
            </p:sp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FB36AF05-BACC-54CA-3E66-64DD9BE3FBAF}"/>
                    </a:ext>
                  </a:extLst>
                </p:cNvPr>
                <p:cNvSpPr/>
                <p:nvPr/>
              </p:nvSpPr>
              <p:spPr>
                <a:xfrm>
                  <a:off x="1898880" y="4045532"/>
                  <a:ext cx="1543722" cy="64220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108000" tIns="108000" rIns="108000" bIns="108000" rtlCol="0" anchor="t" anchorCtr="0">
                  <a:sp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9pPr>
                </a:lstStyle>
                <a:p>
                  <a:pPr algn="ctr">
                    <a:lnSpc>
                      <a:spcPct val="120000"/>
                    </a:lnSpc>
                  </a:pPr>
                  <a:r>
                    <a:rPr kumimoji="1" lang="zh-CN" altLang="en-US" sz="1200" dirty="0">
                      <a:solidFill>
                        <a:schemeClr val="tx1"/>
                      </a:solidFill>
                    </a:rPr>
                    <a:t>仔细聆听评委问题，确保准确回答</a:t>
                  </a:r>
                </a:p>
              </p:txBody>
            </p:sp>
          </p:grp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5728166D-5E6B-A2DA-BE08-2FD3EF50ACD5}"/>
                </a:ext>
              </a:extLst>
            </p:cNvPr>
            <p:cNvGrpSpPr/>
            <p:nvPr/>
          </p:nvGrpSpPr>
          <p:grpSpPr>
            <a:xfrm>
              <a:off x="8266489" y="2838225"/>
              <a:ext cx="2236787" cy="2554287"/>
              <a:chOff x="8266489" y="2838225"/>
              <a:chExt cx="2236787" cy="2554287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8B6CE2CC-704B-8ABF-BFD0-0675772539E2}"/>
                  </a:ext>
                </a:extLst>
              </p:cNvPr>
              <p:cNvGrpSpPr/>
              <p:nvPr/>
            </p:nvGrpSpPr>
            <p:grpSpPr>
              <a:xfrm>
                <a:off x="8266489" y="2838225"/>
                <a:ext cx="2236787" cy="2554287"/>
                <a:chOff x="1363663" y="2547938"/>
                <a:chExt cx="2236787" cy="2554287"/>
              </a:xfrm>
            </p:grpSpPr>
            <p:sp>
              <p:nvSpPr>
                <p:cNvPr id="17" name="Oval 16">
                  <a:extLst>
                    <a:ext uri="{FF2B5EF4-FFF2-40B4-BE49-F238E27FC236}">
                      <a16:creationId xmlns:a16="http://schemas.microsoft.com/office/drawing/2014/main" id="{C3AC0029-41F3-5C3F-D1E6-23AC69CD685C}"/>
                    </a:ext>
                  </a:extLst>
                </p:cNvPr>
                <p:cNvSpPr/>
                <p:nvPr/>
              </p:nvSpPr>
              <p:spPr bwMode="auto">
                <a:xfrm>
                  <a:off x="2828925" y="2547938"/>
                  <a:ext cx="711200" cy="711200"/>
                </a:xfrm>
                <a:prstGeom prst="ellipse">
                  <a:avLst/>
                </a:prstGeom>
                <a:solidFill>
                  <a:schemeClr val="tx2">
                    <a:alpha val="7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 altLang="zh-CN" b="1" dirty="0">
                      <a:solidFill>
                        <a:schemeClr val="bg1"/>
                      </a:solidFill>
                    </a:rPr>
                    <a:t>04</a:t>
                  </a:r>
                  <a:endParaRPr lang="zh-CN" altLang="en-US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8" name="Freeform: Shape 17">
                  <a:extLst>
                    <a:ext uri="{FF2B5EF4-FFF2-40B4-BE49-F238E27FC236}">
                      <a16:creationId xmlns:a16="http://schemas.microsoft.com/office/drawing/2014/main" id="{2BE2B469-8CDB-5382-7315-A574A315F07E}"/>
                    </a:ext>
                  </a:extLst>
                </p:cNvPr>
                <p:cNvSpPr/>
                <p:nvPr/>
              </p:nvSpPr>
              <p:spPr bwMode="auto">
                <a:xfrm>
                  <a:off x="1363663" y="2865438"/>
                  <a:ext cx="2236787" cy="2236787"/>
                </a:xfrm>
                <a:custGeom>
                  <a:avLst/>
                  <a:gdLst>
                    <a:gd name="T0" fmla="*/ 592 w 592"/>
                    <a:gd name="T1" fmla="*/ 296 h 592"/>
                    <a:gd name="T2" fmla="*/ 296 w 592"/>
                    <a:gd name="T3" fmla="*/ 592 h 592"/>
                    <a:gd name="T4" fmla="*/ 0 w 592"/>
                    <a:gd name="T5" fmla="*/ 296 h 592"/>
                    <a:gd name="T6" fmla="*/ 296 w 592"/>
                    <a:gd name="T7" fmla="*/ 0 h 5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92" h="592">
                      <a:moveTo>
                        <a:pt x="592" y="296"/>
                      </a:moveTo>
                      <a:cubicBezTo>
                        <a:pt x="592" y="459"/>
                        <a:pt x="459" y="592"/>
                        <a:pt x="296" y="592"/>
                      </a:cubicBezTo>
                      <a:cubicBezTo>
                        <a:pt x="133" y="592"/>
                        <a:pt x="0" y="459"/>
                        <a:pt x="0" y="296"/>
                      </a:cubicBezTo>
                      <a:cubicBezTo>
                        <a:pt x="0" y="133"/>
                        <a:pt x="133" y="0"/>
                        <a:pt x="296" y="0"/>
                      </a:cubicBezTo>
                    </a:path>
                  </a:pathLst>
                </a:custGeom>
                <a:noFill/>
                <a:ln w="273050" cap="rnd">
                  <a:solidFill>
                    <a:schemeClr val="tx2">
                      <a:alpha val="70000"/>
                    </a:schemeClr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A43FF320-1FED-1664-9B3F-14511119AC76}"/>
                  </a:ext>
                </a:extLst>
              </p:cNvPr>
              <p:cNvGrpSpPr/>
              <p:nvPr/>
            </p:nvGrpSpPr>
            <p:grpSpPr>
              <a:xfrm>
                <a:off x="8613021" y="3682259"/>
                <a:ext cx="1543722" cy="1227072"/>
                <a:chOff x="1898880" y="3682259"/>
                <a:chExt cx="1543722" cy="1227072"/>
              </a:xfrm>
            </p:grpSpPr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11633754-A0C6-398A-BB9C-ED9A40FDE2B2}"/>
                    </a:ext>
                  </a:extLst>
                </p:cNvPr>
                <p:cNvSpPr txBox="1"/>
                <p:nvPr/>
              </p:nvSpPr>
              <p:spPr>
                <a:xfrm>
                  <a:off x="1898880" y="3682259"/>
                  <a:ext cx="1543722" cy="369332"/>
                </a:xfrm>
                <a:prstGeom prst="rect">
                  <a:avLst/>
                </a:prstGeom>
                <a:noFill/>
              </p:spPr>
              <p:txBody>
                <a:bodyPr wrap="none" anchor="b">
                  <a:normAutofit/>
                </a:bodyPr>
                <a:lstStyle/>
                <a:p>
                  <a:pPr algn="ctr">
                    <a:lnSpc>
                      <a:spcPct val="100000"/>
                    </a:lnSpc>
                  </a:pPr>
                  <a:r>
                    <a:rPr kumimoji="1" lang="zh-CN" altLang="en-US" sz="1600" b="1" dirty="0">
                      <a:solidFill>
                        <a:schemeClr val="tx1"/>
                      </a:solidFill>
                    </a:rPr>
                    <a:t>互动交流</a:t>
                  </a:r>
                </a:p>
              </p:txBody>
            </p:sp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95163C8B-F896-23BD-3C36-8745B28B6349}"/>
                    </a:ext>
                  </a:extLst>
                </p:cNvPr>
                <p:cNvSpPr/>
                <p:nvPr/>
              </p:nvSpPr>
              <p:spPr>
                <a:xfrm>
                  <a:off x="1898880" y="4045532"/>
                  <a:ext cx="1543722" cy="863799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108000" tIns="108000" rIns="108000" bIns="108000" rtlCol="0" anchor="t" anchorCtr="0">
                  <a:sp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9pPr>
                </a:lstStyle>
                <a:p>
                  <a:pPr algn="ctr">
                    <a:lnSpc>
                      <a:spcPct val="120000"/>
                    </a:lnSpc>
                  </a:pPr>
                  <a:r>
                    <a:rPr kumimoji="1" lang="zh-CN" altLang="en-US" sz="1200" dirty="0">
                      <a:solidFill>
                        <a:schemeClr val="tx1"/>
                      </a:solidFill>
                    </a:rPr>
                    <a:t>与评委和听众建立积极互动，提升答辩效果</a:t>
                  </a:r>
                </a:p>
              </p:txBody>
            </p:sp>
          </p:grpSp>
        </p:grpSp>
      </p:grpSp>
      <p:sp>
        <p:nvSpPr>
          <p:cNvPr id="41" name="Title 40"/>
          <p:cNvSpPr>
            <a:spLocks noGrp="1"/>
          </p:cNvSpPr>
          <p:nvPr>
            <p:ph type="title"/>
          </p:nvPr>
        </p:nvSpPr>
        <p:spPr/>
        <p:txBody>
          <a:bodyPr wrap="square">
            <a:normAutofit/>
          </a:bodyPr>
          <a:lstStyle/>
          <a:p>
            <a:pPr lvl="0"/>
            <a:r>
              <a:rPr lang="en-US" dirty="0"/>
              <a:t>沟通交流艺术——语言魔力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692409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578369" y="1045603"/>
            <a:ext cx="11613632" cy="4524940"/>
            <a:chOff x="578369" y="1045603"/>
            <a:chExt cx="11613632" cy="4524940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2071376-AE0E-48A7-8DDD-9050A5819C45}"/>
                </a:ext>
              </a:extLst>
            </p:cNvPr>
            <p:cNvSpPr txBox="1"/>
            <p:nvPr/>
          </p:nvSpPr>
          <p:spPr>
            <a:xfrm>
              <a:off x="578369" y="1045603"/>
              <a:ext cx="4673546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solidFill>
                    <a:schemeClr val="tx1"/>
                  </a:solidFill>
                </a:rPr>
                <a:t>答辩的重要性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B800F21-C840-4D18-839D-89BF33F2F743}"/>
                </a:ext>
              </a:extLst>
            </p:cNvPr>
            <p:cNvSpPr txBox="1"/>
            <p:nvPr/>
          </p:nvSpPr>
          <p:spPr>
            <a:xfrm>
              <a:off x="660400" y="2273628"/>
              <a:ext cx="5134451" cy="2948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lvl="0" defTabSz="913765">
                <a:lnSpc>
                  <a:spcPct val="150000"/>
                </a:lnSpc>
                <a:buSzPct val="25000"/>
                <a:defRPr sz="105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</a:lstStyle>
            <a:p>
              <a:pPr>
                <a:lnSpc>
                  <a:spcPct val="120000"/>
                </a:lnSpc>
              </a:pPr>
              <a:r>
                <a:rPr lang="zh-CN" altLang="en-US" sz="1200" dirty="0">
                  <a:solidFill>
                    <a:schemeClr val="tx1">
                      <a:lumMod val="95000"/>
                      <a:lumOff val="5000"/>
                      <a:alpha val="80000"/>
                    </a:schemeClr>
                  </a:solidFill>
                </a:rPr>
                <a:t>答辩是展示研究成果和能力的机会，也是与评委沟通交流的重要环节。</a:t>
              </a:r>
            </a:p>
          </p:txBody>
        </p: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C23543E1-4738-48A6-9BE3-3E81312E9CE6}"/>
                </a:ext>
              </a:extLst>
            </p:cNvPr>
            <p:cNvGrpSpPr/>
            <p:nvPr/>
          </p:nvGrpSpPr>
          <p:grpSpPr>
            <a:xfrm>
              <a:off x="5794851" y="1130300"/>
              <a:ext cx="923925" cy="603160"/>
              <a:chOff x="5476875" y="2117725"/>
              <a:chExt cx="4357688" cy="2844800"/>
            </a:xfrm>
          </p:grpSpPr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80B3D6D1-22A3-433C-B5AE-A7A8414DAFAF}"/>
                  </a:ext>
                </a:extLst>
              </p:cNvPr>
              <p:cNvSpPr/>
              <p:nvPr/>
            </p:nvSpPr>
            <p:spPr bwMode="auto">
              <a:xfrm>
                <a:off x="7902575" y="2117725"/>
                <a:ext cx="1931988" cy="2844800"/>
              </a:xfrm>
              <a:custGeom>
                <a:avLst/>
                <a:gdLst>
                  <a:gd name="T0" fmla="*/ 12 w 1217"/>
                  <a:gd name="T1" fmla="*/ 0 h 1792"/>
                  <a:gd name="T2" fmla="*/ 12 w 1217"/>
                  <a:gd name="T3" fmla="*/ 1207 h 1792"/>
                  <a:gd name="T4" fmla="*/ 585 w 1217"/>
                  <a:gd name="T5" fmla="*/ 1207 h 1792"/>
                  <a:gd name="T6" fmla="*/ 0 w 1217"/>
                  <a:gd name="T7" fmla="*/ 1792 h 1792"/>
                  <a:gd name="T8" fmla="*/ 630 w 1217"/>
                  <a:gd name="T9" fmla="*/ 1792 h 1792"/>
                  <a:gd name="T10" fmla="*/ 1217 w 1217"/>
                  <a:gd name="T11" fmla="*/ 1207 h 1792"/>
                  <a:gd name="T12" fmla="*/ 1217 w 1217"/>
                  <a:gd name="T13" fmla="*/ 0 h 1792"/>
                  <a:gd name="T14" fmla="*/ 12 w 1217"/>
                  <a:gd name="T15" fmla="*/ 0 h 17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17" h="1792">
                    <a:moveTo>
                      <a:pt x="12" y="0"/>
                    </a:moveTo>
                    <a:lnTo>
                      <a:pt x="12" y="1207"/>
                    </a:lnTo>
                    <a:lnTo>
                      <a:pt x="585" y="1207"/>
                    </a:lnTo>
                    <a:lnTo>
                      <a:pt x="0" y="1792"/>
                    </a:lnTo>
                    <a:lnTo>
                      <a:pt x="630" y="1792"/>
                    </a:lnTo>
                    <a:lnTo>
                      <a:pt x="1217" y="1207"/>
                    </a:lnTo>
                    <a:lnTo>
                      <a:pt x="1217" y="0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  <a:alpha val="5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B3D311E4-0798-42D7-A481-6682287D7B51}"/>
                  </a:ext>
                </a:extLst>
              </p:cNvPr>
              <p:cNvSpPr/>
              <p:nvPr/>
            </p:nvSpPr>
            <p:spPr bwMode="auto">
              <a:xfrm>
                <a:off x="5476875" y="2117725"/>
                <a:ext cx="1931988" cy="2844800"/>
              </a:xfrm>
              <a:custGeom>
                <a:avLst/>
                <a:gdLst>
                  <a:gd name="T0" fmla="*/ 10 w 1217"/>
                  <a:gd name="T1" fmla="*/ 0 h 1792"/>
                  <a:gd name="T2" fmla="*/ 10 w 1217"/>
                  <a:gd name="T3" fmla="*/ 1207 h 1792"/>
                  <a:gd name="T4" fmla="*/ 585 w 1217"/>
                  <a:gd name="T5" fmla="*/ 1207 h 1792"/>
                  <a:gd name="T6" fmla="*/ 0 w 1217"/>
                  <a:gd name="T7" fmla="*/ 1792 h 1792"/>
                  <a:gd name="T8" fmla="*/ 630 w 1217"/>
                  <a:gd name="T9" fmla="*/ 1792 h 1792"/>
                  <a:gd name="T10" fmla="*/ 1217 w 1217"/>
                  <a:gd name="T11" fmla="*/ 1207 h 1792"/>
                  <a:gd name="T12" fmla="*/ 1217 w 1217"/>
                  <a:gd name="T13" fmla="*/ 0 h 1792"/>
                  <a:gd name="T14" fmla="*/ 10 w 1217"/>
                  <a:gd name="T15" fmla="*/ 0 h 17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17" h="1792">
                    <a:moveTo>
                      <a:pt x="10" y="0"/>
                    </a:moveTo>
                    <a:lnTo>
                      <a:pt x="10" y="1207"/>
                    </a:lnTo>
                    <a:lnTo>
                      <a:pt x="585" y="1207"/>
                    </a:lnTo>
                    <a:lnTo>
                      <a:pt x="0" y="1792"/>
                    </a:lnTo>
                    <a:lnTo>
                      <a:pt x="630" y="1792"/>
                    </a:lnTo>
                    <a:lnTo>
                      <a:pt x="1217" y="1207"/>
                    </a:lnTo>
                    <a:lnTo>
                      <a:pt x="1217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  <a:alpha val="5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D0000B83-4E9D-4901-9F4D-1C13C59A9A66}"/>
                </a:ext>
              </a:extLst>
            </p:cNvPr>
            <p:cNvGrpSpPr/>
            <p:nvPr/>
          </p:nvGrpSpPr>
          <p:grpSpPr>
            <a:xfrm>
              <a:off x="658057" y="3613713"/>
              <a:ext cx="3434972" cy="1956830"/>
              <a:chOff x="658057" y="3613713"/>
              <a:chExt cx="3434972" cy="1956830"/>
            </a:xfrm>
          </p:grpSpPr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575D88E-5119-4E5F-96D9-C8B22C03A5C9}"/>
                  </a:ext>
                </a:extLst>
              </p:cNvPr>
              <p:cNvSpPr txBox="1"/>
              <p:nvPr/>
            </p:nvSpPr>
            <p:spPr>
              <a:xfrm>
                <a:off x="660401" y="4714860"/>
                <a:ext cx="2934872" cy="375552"/>
              </a:xfrm>
              <a:prstGeom prst="rect">
                <a:avLst/>
              </a:prstGeom>
              <a:noFill/>
            </p:spPr>
            <p:txBody>
              <a:bodyPr wrap="none" rtlCol="0" anchor="b">
                <a:normAutofit/>
              </a:bodyPr>
              <a:lstStyle>
                <a:defPPr>
                  <a:defRPr lang="zh-CN"/>
                </a:defPPr>
                <a:lvl1pPr>
                  <a:lnSpc>
                    <a:spcPct val="150000"/>
                  </a:lnSpc>
                  <a:defRPr kumimoji="0" sz="1200" b="1" i="0" u="none" strike="noStrike" cap="none" spc="0" normalizeH="0" baseline="0">
                    <a:ln>
                      <a:noFill/>
                    </a:ln>
                    <a:effectLst/>
                    <a:uLnTx/>
                    <a:uFillTx/>
                  </a:defRPr>
                </a:lvl1pPr>
              </a:lstStyle>
              <a:p>
                <a:pPr>
                  <a:lnSpc>
                    <a:spcPct val="100000"/>
                  </a:lnSpc>
                </a:pPr>
                <a:r>
                  <a:rPr lang="zh-CN" altLang="en-US" sz="1600" dirty="0"/>
                  <a:t>展示研究成果</a:t>
                </a: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2B408728-5385-4F0E-9896-748B062B26E3}"/>
                  </a:ext>
                </a:extLst>
              </p:cNvPr>
              <p:cNvSpPr txBox="1"/>
              <p:nvPr/>
            </p:nvSpPr>
            <p:spPr>
              <a:xfrm>
                <a:off x="660400" y="3613713"/>
                <a:ext cx="1389489" cy="11079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 marR="0" lvl="0" indent="0" defTabSz="913765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ct val="25000"/>
                  <a:buFontTx/>
                  <a:buNone/>
                  <a:defRPr kumimoji="0" sz="6000" b="1" i="0" u="none" strike="noStrike" cap="none" spc="0" normalizeH="0" baseline="0">
                    <a:ln>
                      <a:noFill/>
                    </a:ln>
                    <a:solidFill>
                      <a:srgbClr val="FFFFFF">
                        <a:alpha val="90000"/>
                      </a:srgbClr>
                    </a:solidFill>
                    <a:effectLst/>
                    <a:uLnTx/>
                    <a:uFillTx/>
                  </a:defRPr>
                </a:lvl1pPr>
              </a:lstStyle>
              <a:p>
                <a:r>
                  <a:rPr lang="en-US" altLang="zh-CN" sz="6600" dirty="0">
                    <a:solidFill>
                      <a:schemeClr val="accent1"/>
                    </a:solidFill>
                  </a:rPr>
                  <a:t>O1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4D0651E-FEA9-454A-B4CF-88F70CE436C1}"/>
                  </a:ext>
                </a:extLst>
              </p:cNvPr>
              <p:cNvSpPr txBox="1"/>
              <p:nvPr/>
            </p:nvSpPr>
            <p:spPr>
              <a:xfrm>
                <a:off x="658057" y="5275719"/>
                <a:ext cx="3434972" cy="2948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lnSpc>
                    <a:spcPct val="150000"/>
                  </a:lnSpc>
                  <a:defRPr kumimoji="0" sz="1050" i="0" u="none" strike="noStrike" cap="none" spc="0" normalizeH="0" baseline="0">
                    <a:ln>
                      <a:noFill/>
                    </a:ln>
                    <a:effectLst/>
                    <a:uLnTx/>
                    <a:uFillTx/>
                  </a:defRPr>
                </a:lvl1pPr>
              </a:lstStyle>
              <a:p>
                <a:pPr>
                  <a:lnSpc>
                    <a:spcPct val="120000"/>
                  </a:lnSpc>
                </a:pPr>
                <a:r>
                  <a:rPr lang="zh-CN" altLang="en-US" sz="1200" dirty="0"/>
                  <a:t>向评委全面展示自己的研究成果和能力</a:t>
                </a:r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DF1333B8-C32E-461D-96FC-39C41C95B55A}"/>
                </a:ext>
              </a:extLst>
            </p:cNvPr>
            <p:cNvGrpSpPr/>
            <p:nvPr/>
          </p:nvGrpSpPr>
          <p:grpSpPr>
            <a:xfrm>
              <a:off x="4378516" y="3613713"/>
              <a:ext cx="3434971" cy="1956830"/>
              <a:chOff x="4699957" y="3613713"/>
              <a:chExt cx="3434971" cy="1956830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B3905D9-DF36-45D0-BA8F-EC29B5087C0C}"/>
                  </a:ext>
                </a:extLst>
              </p:cNvPr>
              <p:cNvSpPr txBox="1"/>
              <p:nvPr/>
            </p:nvSpPr>
            <p:spPr>
              <a:xfrm>
                <a:off x="4699959" y="4714860"/>
                <a:ext cx="2934872" cy="375552"/>
              </a:xfrm>
              <a:prstGeom prst="rect">
                <a:avLst/>
              </a:prstGeom>
              <a:noFill/>
            </p:spPr>
            <p:txBody>
              <a:bodyPr wrap="none" rtlCol="0" anchor="b">
                <a:normAutofit/>
              </a:bodyPr>
              <a:lstStyle>
                <a:defPPr>
                  <a:defRPr lang="zh-CN"/>
                </a:defPPr>
                <a:lvl1pPr>
                  <a:lnSpc>
                    <a:spcPct val="150000"/>
                  </a:lnSpc>
                  <a:defRPr kumimoji="0" sz="1200" b="1" i="0" u="none" strike="noStrike" cap="none" spc="0" normalizeH="0" baseline="0">
                    <a:ln>
                      <a:noFill/>
                    </a:ln>
                    <a:effectLst/>
                    <a:uLnTx/>
                    <a:uFillTx/>
                  </a:defRPr>
                </a:lvl1pPr>
              </a:lstStyle>
              <a:p>
                <a:pPr>
                  <a:lnSpc>
                    <a:spcPct val="100000"/>
                  </a:lnSpc>
                </a:pPr>
                <a:r>
                  <a:rPr lang="zh-CN" altLang="en-US" sz="1600" dirty="0"/>
                  <a:t>与评委沟通交流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D17F589-B87D-49B9-A275-C6DE7E790401}"/>
                  </a:ext>
                </a:extLst>
              </p:cNvPr>
              <p:cNvSpPr txBox="1"/>
              <p:nvPr/>
            </p:nvSpPr>
            <p:spPr>
              <a:xfrm>
                <a:off x="4699958" y="3613713"/>
                <a:ext cx="1389489" cy="11079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 marR="0" lvl="0" indent="0" defTabSz="913765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ct val="25000"/>
                  <a:buFontTx/>
                  <a:buNone/>
                  <a:defRPr kumimoji="0" sz="6600" b="1" i="0" u="none" strike="noStrike" cap="none" spc="0" normalizeH="0" baseline="0">
                    <a:ln>
                      <a:noFill/>
                    </a:ln>
                    <a:solidFill>
                      <a:schemeClr val="tx1">
                        <a:lumMod val="95000"/>
                        <a:lumOff val="5000"/>
                        <a:alpha val="10000"/>
                      </a:schemeClr>
                    </a:solidFill>
                    <a:effectLst/>
                    <a:uLnTx/>
                    <a:uFillTx/>
                  </a:defRPr>
                </a:lvl1pPr>
              </a:lstStyle>
              <a:p>
                <a:r>
                  <a:rPr lang="en-US" altLang="zh-CN" dirty="0"/>
                  <a:t>O2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8E6D391-AA71-4DBD-A8F0-BA972EEF9E74}"/>
                  </a:ext>
                </a:extLst>
              </p:cNvPr>
              <p:cNvSpPr txBox="1"/>
              <p:nvPr/>
            </p:nvSpPr>
            <p:spPr>
              <a:xfrm>
                <a:off x="4699957" y="5275719"/>
                <a:ext cx="3434971" cy="2948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lnSpc>
                    <a:spcPct val="150000"/>
                  </a:lnSpc>
                  <a:defRPr kumimoji="0" sz="1050" i="0" u="none" strike="noStrike" cap="none" spc="0" normalizeH="0" baseline="0">
                    <a:ln>
                      <a:noFill/>
                    </a:ln>
                    <a:effectLst/>
                    <a:uLnTx/>
                    <a:uFillTx/>
                  </a:defRPr>
                </a:lvl1pPr>
              </a:lstStyle>
              <a:p>
                <a:pPr>
                  <a:lnSpc>
                    <a:spcPct val="120000"/>
                  </a:lnSpc>
                </a:pPr>
                <a:r>
                  <a:rPr lang="zh-CN" altLang="en-US" sz="1200" dirty="0"/>
                  <a:t>答辩是与评委沟通交流的重要环节</a:t>
                </a:r>
              </a:p>
            </p:txBody>
          </p:sp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2989278B-7163-4A6B-B3F8-122942CD11FA}"/>
                </a:ext>
              </a:extLst>
            </p:cNvPr>
            <p:cNvGrpSpPr/>
            <p:nvPr/>
          </p:nvGrpSpPr>
          <p:grpSpPr>
            <a:xfrm>
              <a:off x="8098973" y="3613713"/>
              <a:ext cx="3434971" cy="1956830"/>
              <a:chOff x="8596728" y="3613713"/>
              <a:chExt cx="3434971" cy="1956830"/>
            </a:xfrm>
          </p:grpSpPr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08A7DC7-517F-4AE1-B8A9-34CE03198BA4}"/>
                  </a:ext>
                </a:extLst>
              </p:cNvPr>
              <p:cNvSpPr txBox="1"/>
              <p:nvPr/>
            </p:nvSpPr>
            <p:spPr>
              <a:xfrm>
                <a:off x="8596730" y="4714860"/>
                <a:ext cx="2934872" cy="375552"/>
              </a:xfrm>
              <a:prstGeom prst="rect">
                <a:avLst/>
              </a:prstGeom>
              <a:noFill/>
            </p:spPr>
            <p:txBody>
              <a:bodyPr wrap="none" rtlCol="0" anchor="b">
                <a:normAutofit/>
              </a:bodyPr>
              <a:lstStyle>
                <a:defPPr>
                  <a:defRPr lang="zh-CN"/>
                </a:defPPr>
                <a:lvl1pPr>
                  <a:lnSpc>
                    <a:spcPct val="150000"/>
                  </a:lnSpc>
                  <a:defRPr kumimoji="0" sz="1200" b="1" i="0" u="none" strike="noStrike" cap="none" spc="0" normalizeH="0" baseline="0">
                    <a:ln>
                      <a:noFill/>
                    </a:ln>
                    <a:effectLst/>
                    <a:uLnTx/>
                    <a:uFillTx/>
                  </a:defRPr>
                </a:lvl1pPr>
              </a:lstStyle>
              <a:p>
                <a:pPr>
                  <a:lnSpc>
                    <a:spcPct val="100000"/>
                  </a:lnSpc>
                </a:pPr>
                <a:r>
                  <a:rPr lang="zh-CN" altLang="en-US" sz="1600" dirty="0"/>
                  <a:t>展示能力和自信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5ED4259-922D-4825-8678-6D7BABB47337}"/>
                  </a:ext>
                </a:extLst>
              </p:cNvPr>
              <p:cNvSpPr txBox="1"/>
              <p:nvPr/>
            </p:nvSpPr>
            <p:spPr>
              <a:xfrm>
                <a:off x="8596729" y="3613713"/>
                <a:ext cx="1389489" cy="11079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 marR="0" lvl="0" indent="0" defTabSz="913765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ct val="25000"/>
                  <a:buFontTx/>
                  <a:buNone/>
                  <a:defRPr kumimoji="0" sz="6600" b="1" i="0" u="none" strike="noStrike" cap="none" spc="0" normalizeH="0" baseline="0">
                    <a:ln>
                      <a:noFill/>
                    </a:ln>
                    <a:solidFill>
                      <a:schemeClr val="tx1">
                        <a:lumMod val="95000"/>
                        <a:lumOff val="5000"/>
                        <a:alpha val="10000"/>
                      </a:schemeClr>
                    </a:solidFill>
                    <a:effectLst/>
                    <a:uLnTx/>
                    <a:uFillTx/>
                  </a:defRPr>
                </a:lvl1pPr>
              </a:lstStyle>
              <a:p>
                <a:r>
                  <a:rPr lang="en-US" altLang="zh-CN" dirty="0"/>
                  <a:t>O3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117E1A4-1D3A-43A1-80E3-29AD21CEE124}"/>
                  </a:ext>
                </a:extLst>
              </p:cNvPr>
              <p:cNvSpPr txBox="1"/>
              <p:nvPr/>
            </p:nvSpPr>
            <p:spPr>
              <a:xfrm>
                <a:off x="8596728" y="5275719"/>
                <a:ext cx="3434971" cy="2948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lnSpc>
                    <a:spcPct val="150000"/>
                  </a:lnSpc>
                  <a:defRPr kumimoji="0" sz="1050" i="0" u="none" strike="noStrike" cap="none" spc="0" normalizeH="0" baseline="0">
                    <a:ln>
                      <a:noFill/>
                    </a:ln>
                    <a:effectLst/>
                    <a:uLnTx/>
                    <a:uFillTx/>
                  </a:defRPr>
                </a:lvl1pPr>
              </a:lstStyle>
              <a:p>
                <a:pPr>
                  <a:lnSpc>
                    <a:spcPct val="120000"/>
                  </a:lnSpc>
                </a:pPr>
                <a:r>
                  <a:rPr lang="zh-CN" altLang="en-US" sz="1200" dirty="0"/>
                  <a:t>通过答辩展示自己的能力和自信心</a:t>
                </a:r>
              </a:p>
            </p:txBody>
          </p:sp>
        </p:grp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992CBAC7-925B-4FCE-8F2E-5A02F2C18EF4}"/>
                </a:ext>
              </a:extLst>
            </p:cNvPr>
            <p:cNvSpPr/>
            <p:nvPr/>
          </p:nvSpPr>
          <p:spPr>
            <a:xfrm>
              <a:off x="7993295" y="1137105"/>
              <a:ext cx="4198706" cy="1791029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  <p:sp>
        <p:nvSpPr>
          <p:cNvPr id="80" name="Title 79"/>
          <p:cNvSpPr>
            <a:spLocks noGrp="1"/>
          </p:cNvSpPr>
          <p:nvPr>
            <p:ph type="title"/>
          </p:nvPr>
        </p:nvSpPr>
        <p:spPr/>
        <p:txBody>
          <a:bodyPr wrap="square">
            <a:normAutofit/>
          </a:bodyPr>
          <a:lstStyle/>
          <a:p>
            <a:pPr lvl="0"/>
            <a:r>
              <a:rPr lang="en-US" dirty="0"/>
              <a:t>答辩意义解析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956173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772156" y="1295203"/>
            <a:ext cx="10606067" cy="4641450"/>
            <a:chOff x="772156" y="1295203"/>
            <a:chExt cx="10606067" cy="4641450"/>
          </a:xfrm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142BD9D2-D073-403D-8F3E-D54E46F53F94}"/>
                </a:ext>
              </a:extLst>
            </p:cNvPr>
            <p:cNvSpPr/>
            <p:nvPr/>
          </p:nvSpPr>
          <p:spPr>
            <a:xfrm>
              <a:off x="6306038" y="3908530"/>
              <a:ext cx="5072185" cy="2028123"/>
            </a:xfrm>
            <a:prstGeom prst="roundRect">
              <a:avLst>
                <a:gd name="adj" fmla="val 4500"/>
              </a:avLst>
            </a:prstGeom>
            <a:blipFill rotWithShape="0">
              <a:blip r:embed="rId3"/>
              <a:srcRect/>
              <a:stretch>
                <a:fillRect t="-33600" b="-33600"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AB595A91-C9AB-4D15-85AA-60FB9541231B}"/>
                </a:ext>
              </a:extLst>
            </p:cNvPr>
            <p:cNvSpPr/>
            <p:nvPr/>
          </p:nvSpPr>
          <p:spPr>
            <a:xfrm>
              <a:off x="772746" y="3908530"/>
              <a:ext cx="5072185" cy="2028123"/>
            </a:xfrm>
            <a:prstGeom prst="roundRect">
              <a:avLst>
                <a:gd name="adj" fmla="val 4500"/>
              </a:avLst>
            </a:prstGeom>
            <a:blipFill rotWithShape="0">
              <a:blip r:embed="rId4"/>
              <a:srcRect/>
              <a:stretch>
                <a:fillRect t="-33600" b="-33600"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FCB51F8-DF27-4FAA-BE7E-B6D79384C538}"/>
                </a:ext>
              </a:extLst>
            </p:cNvPr>
            <p:cNvSpPr txBox="1"/>
            <p:nvPr/>
          </p:nvSpPr>
          <p:spPr>
            <a:xfrm>
              <a:off x="772746" y="1295203"/>
              <a:ext cx="6886609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solidFill>
                    <a:schemeClr val="tx1"/>
                  </a:solidFill>
                </a:rPr>
                <a:t>成功案例1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9DC1F32-B702-4661-9095-9BAB554D416E}"/>
                </a:ext>
              </a:extLst>
            </p:cNvPr>
            <p:cNvSpPr txBox="1"/>
            <p:nvPr/>
          </p:nvSpPr>
          <p:spPr>
            <a:xfrm>
              <a:off x="772746" y="1932974"/>
              <a:ext cx="6886609" cy="2948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ts val="1500"/>
                </a:lnSpc>
                <a:defRPr sz="900"/>
              </a:lvl1pPr>
            </a:lstStyle>
            <a:p>
              <a:pPr>
                <a:lnSpc>
                  <a:spcPct val="120000"/>
                </a:lnSpc>
              </a:pPr>
              <a:r>
                <a:rPr lang="zh-CN" altLang="en-US" sz="1200" dirty="0"/>
                <a:t>通过充分准备并展示出色的研究成果，成功回答评委的问题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3B7ED77-E6F1-4DAB-97A5-9B739C25288C}"/>
                </a:ext>
              </a:extLst>
            </p:cNvPr>
            <p:cNvSpPr txBox="1"/>
            <p:nvPr/>
          </p:nvSpPr>
          <p:spPr>
            <a:xfrm>
              <a:off x="1336298" y="2781588"/>
              <a:ext cx="3419727" cy="400110"/>
            </a:xfrm>
            <a:prstGeom prst="rect">
              <a:avLst/>
            </a:prstGeom>
            <a:noFill/>
          </p:spPr>
          <p:txBody>
            <a:bodyPr wrap="none" anchor="b">
              <a:normAutofit/>
            </a:bodyPr>
            <a:lstStyle>
              <a:defPPr>
                <a:defRPr lang="zh-CN"/>
              </a:defPPr>
              <a:lvl1pPr marR="0" lvl="0" indent="0" defTabSz="913765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defRPr kumimoji="0" sz="2000" b="1" i="0" u="none" strike="noStrike" cap="none" spc="0" normalizeH="0" baseline="0">
                  <a:ln>
                    <a:noFill/>
                  </a:ln>
                  <a:effectLst/>
                  <a:uLnTx/>
                  <a:uFillTx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zh-CN" altLang="en-US" sz="1600" dirty="0"/>
                <a:t>充分准备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C757C0B-4ECE-4D20-A42B-6810671DC830}"/>
                </a:ext>
              </a:extLst>
            </p:cNvPr>
            <p:cNvSpPr txBox="1"/>
            <p:nvPr/>
          </p:nvSpPr>
          <p:spPr>
            <a:xfrm>
              <a:off x="1336301" y="3181698"/>
              <a:ext cx="3419728" cy="2948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ts val="1500"/>
                </a:lnSpc>
                <a:defRPr sz="900"/>
              </a:lvl1pPr>
            </a:lstStyle>
            <a:p>
              <a:pPr>
                <a:lnSpc>
                  <a:spcPct val="120000"/>
                </a:lnSpc>
              </a:pPr>
              <a:r>
                <a:rPr lang="zh-CN" altLang="en-US" sz="1200" dirty="0"/>
                <a:t>提前进行模拟答辩，准备可能的问题和答案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238DB1A-3123-40F1-BC22-BA1D5772BED8}"/>
                </a:ext>
              </a:extLst>
            </p:cNvPr>
            <p:cNvSpPr txBox="1"/>
            <p:nvPr/>
          </p:nvSpPr>
          <p:spPr>
            <a:xfrm>
              <a:off x="6870178" y="2781588"/>
              <a:ext cx="3419727" cy="400110"/>
            </a:xfrm>
            <a:prstGeom prst="rect">
              <a:avLst/>
            </a:prstGeom>
            <a:noFill/>
          </p:spPr>
          <p:txBody>
            <a:bodyPr wrap="none" anchor="b">
              <a:normAutofit/>
            </a:bodyPr>
            <a:lstStyle>
              <a:defPPr>
                <a:defRPr lang="zh-CN"/>
              </a:defPPr>
              <a:lvl1pPr marR="0" lvl="0" indent="0" defTabSz="913765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defRPr kumimoji="0" sz="2000" b="1" i="0" u="none" strike="noStrike" cap="none" spc="0" normalizeH="0" baseline="0">
                  <a:ln>
                    <a:noFill/>
                  </a:ln>
                  <a:effectLst/>
                  <a:uLnTx/>
                  <a:uFillTx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zh-CN" altLang="en-US" sz="1600" dirty="0"/>
                <a:t>展示研究成果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B2B249C-FA95-4BCC-941A-B56B1047F376}"/>
                </a:ext>
              </a:extLst>
            </p:cNvPr>
            <p:cNvSpPr txBox="1"/>
            <p:nvPr/>
          </p:nvSpPr>
          <p:spPr>
            <a:xfrm>
              <a:off x="6870181" y="3181698"/>
              <a:ext cx="3419728" cy="2948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ts val="1500"/>
                </a:lnSpc>
                <a:defRPr sz="900"/>
              </a:lvl1pPr>
            </a:lstStyle>
            <a:p>
              <a:pPr>
                <a:lnSpc>
                  <a:spcPct val="120000"/>
                </a:lnSpc>
              </a:pPr>
              <a:r>
                <a:rPr lang="zh-CN" altLang="en-US" sz="1200" dirty="0"/>
                <a:t>全面展示自己的研究成果和能力</a:t>
              </a: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5764083A-A286-481C-A55A-FB3BF55AF840}"/>
                </a:ext>
              </a:extLst>
            </p:cNvPr>
            <p:cNvGrpSpPr/>
            <p:nvPr/>
          </p:nvGrpSpPr>
          <p:grpSpPr>
            <a:xfrm>
              <a:off x="772156" y="2781588"/>
              <a:ext cx="444222" cy="444220"/>
              <a:chOff x="3866383" y="2794007"/>
              <a:chExt cx="444222" cy="444220"/>
            </a:xfrm>
          </p:grpSpPr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2F1FEA04-0187-4774-8093-C96AAE882AB9}"/>
                  </a:ext>
                </a:extLst>
              </p:cNvPr>
              <p:cNvSpPr/>
              <p:nvPr/>
            </p:nvSpPr>
            <p:spPr>
              <a:xfrm>
                <a:off x="3866383" y="2794007"/>
                <a:ext cx="444222" cy="444220"/>
              </a:xfrm>
              <a:prstGeom prst="roundRect">
                <a:avLst/>
              </a:pr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E95B552F-EAE2-4A84-9717-019D20C17214}"/>
                  </a:ext>
                </a:extLst>
              </p:cNvPr>
              <p:cNvSpPr/>
              <p:nvPr/>
            </p:nvSpPr>
            <p:spPr bwMode="auto">
              <a:xfrm>
                <a:off x="3985714" y="2939032"/>
                <a:ext cx="205561" cy="154170"/>
              </a:xfrm>
              <a:custGeom>
                <a:avLst/>
                <a:gdLst>
                  <a:gd name="connsiteX0" fmla="*/ 505433 w 533400"/>
                  <a:gd name="connsiteY0" fmla="*/ 621 h 400050"/>
                  <a:gd name="connsiteX1" fmla="*/ 534008 w 533400"/>
                  <a:gd name="connsiteY1" fmla="*/ 29196 h 400050"/>
                  <a:gd name="connsiteX2" fmla="*/ 534008 w 533400"/>
                  <a:gd name="connsiteY2" fmla="*/ 372096 h 400050"/>
                  <a:gd name="connsiteX3" fmla="*/ 505433 w 533400"/>
                  <a:gd name="connsiteY3" fmla="*/ 400671 h 400050"/>
                  <a:gd name="connsiteX4" fmla="*/ 29183 w 533400"/>
                  <a:gd name="connsiteY4" fmla="*/ 400671 h 400050"/>
                  <a:gd name="connsiteX5" fmla="*/ 608 w 533400"/>
                  <a:gd name="connsiteY5" fmla="*/ 372096 h 400050"/>
                  <a:gd name="connsiteX6" fmla="*/ 608 w 533400"/>
                  <a:gd name="connsiteY6" fmla="*/ 29196 h 400050"/>
                  <a:gd name="connsiteX7" fmla="*/ 29183 w 533400"/>
                  <a:gd name="connsiteY7" fmla="*/ 621 h 400050"/>
                  <a:gd name="connsiteX8" fmla="*/ 505433 w 533400"/>
                  <a:gd name="connsiteY8" fmla="*/ 621 h 400050"/>
                  <a:gd name="connsiteX9" fmla="*/ 391419 w 533400"/>
                  <a:gd name="connsiteY9" fmla="*/ 198646 h 400050"/>
                  <a:gd name="connsiteX10" fmla="*/ 351414 w 533400"/>
                  <a:gd name="connsiteY10" fmla="*/ 204170 h 400050"/>
                  <a:gd name="connsiteX11" fmla="*/ 351414 w 533400"/>
                  <a:gd name="connsiteY11" fmla="*/ 204170 h 400050"/>
                  <a:gd name="connsiteX12" fmla="*/ 267118 w 533400"/>
                  <a:gd name="connsiteY12" fmla="*/ 315613 h 400050"/>
                  <a:gd name="connsiteX13" fmla="*/ 264641 w 533400"/>
                  <a:gd name="connsiteY13" fmla="*/ 318470 h 400050"/>
                  <a:gd name="connsiteX14" fmla="*/ 224255 w 533400"/>
                  <a:gd name="connsiteY14" fmla="*/ 318756 h 400050"/>
                  <a:gd name="connsiteX15" fmla="*/ 224255 w 533400"/>
                  <a:gd name="connsiteY15" fmla="*/ 318756 h 400050"/>
                  <a:gd name="connsiteX16" fmla="*/ 162152 w 533400"/>
                  <a:gd name="connsiteY16" fmla="*/ 257415 h 400050"/>
                  <a:gd name="connsiteX17" fmla="*/ 160247 w 533400"/>
                  <a:gd name="connsiteY17" fmla="*/ 255701 h 400050"/>
                  <a:gd name="connsiteX18" fmla="*/ 120052 w 533400"/>
                  <a:gd name="connsiteY18" fmla="*/ 259606 h 400050"/>
                  <a:gd name="connsiteX19" fmla="*/ 120052 w 533400"/>
                  <a:gd name="connsiteY19" fmla="*/ 259606 h 400050"/>
                  <a:gd name="connsiteX20" fmla="*/ 32517 w 533400"/>
                  <a:gd name="connsiteY20" fmla="*/ 366095 h 400050"/>
                  <a:gd name="connsiteX21" fmla="*/ 30326 w 533400"/>
                  <a:gd name="connsiteY21" fmla="*/ 372096 h 400050"/>
                  <a:gd name="connsiteX22" fmla="*/ 39851 w 533400"/>
                  <a:gd name="connsiteY22" fmla="*/ 381621 h 400050"/>
                  <a:gd name="connsiteX23" fmla="*/ 39851 w 533400"/>
                  <a:gd name="connsiteY23" fmla="*/ 381621 h 400050"/>
                  <a:gd name="connsiteX24" fmla="*/ 497242 w 533400"/>
                  <a:gd name="connsiteY24" fmla="*/ 381621 h 400050"/>
                  <a:gd name="connsiteX25" fmla="*/ 502480 w 533400"/>
                  <a:gd name="connsiteY25" fmla="*/ 380002 h 400050"/>
                  <a:gd name="connsiteX26" fmla="*/ 505147 w 533400"/>
                  <a:gd name="connsiteY26" fmla="*/ 366762 h 400050"/>
                  <a:gd name="connsiteX27" fmla="*/ 505147 w 533400"/>
                  <a:gd name="connsiteY27" fmla="*/ 366762 h 400050"/>
                  <a:gd name="connsiteX28" fmla="*/ 397991 w 533400"/>
                  <a:gd name="connsiteY28" fmla="*/ 205504 h 400050"/>
                  <a:gd name="connsiteX29" fmla="*/ 391419 w 533400"/>
                  <a:gd name="connsiteY29" fmla="*/ 198646 h 400050"/>
                  <a:gd name="connsiteX30" fmla="*/ 95858 w 533400"/>
                  <a:gd name="connsiteY30" fmla="*/ 57771 h 400050"/>
                  <a:gd name="connsiteX31" fmla="*/ 57758 w 533400"/>
                  <a:gd name="connsiteY31" fmla="*/ 95871 h 400050"/>
                  <a:gd name="connsiteX32" fmla="*/ 95858 w 533400"/>
                  <a:gd name="connsiteY32" fmla="*/ 133971 h 400050"/>
                  <a:gd name="connsiteX33" fmla="*/ 133958 w 533400"/>
                  <a:gd name="connsiteY33" fmla="*/ 95871 h 400050"/>
                  <a:gd name="connsiteX34" fmla="*/ 95858 w 533400"/>
                  <a:gd name="connsiteY34" fmla="*/ 57771 h 400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533400" h="400050">
                    <a:moveTo>
                      <a:pt x="505433" y="621"/>
                    </a:moveTo>
                    <a:cubicBezTo>
                      <a:pt x="521245" y="621"/>
                      <a:pt x="534008" y="13385"/>
                      <a:pt x="534008" y="29196"/>
                    </a:cubicBezTo>
                    <a:lnTo>
                      <a:pt x="534008" y="372096"/>
                    </a:lnTo>
                    <a:cubicBezTo>
                      <a:pt x="534008" y="387907"/>
                      <a:pt x="521245" y="400671"/>
                      <a:pt x="505433" y="400671"/>
                    </a:cubicBezTo>
                    <a:lnTo>
                      <a:pt x="29183" y="400671"/>
                    </a:lnTo>
                    <a:cubicBezTo>
                      <a:pt x="13371" y="400671"/>
                      <a:pt x="608" y="387907"/>
                      <a:pt x="608" y="372096"/>
                    </a:cubicBezTo>
                    <a:lnTo>
                      <a:pt x="608" y="29196"/>
                    </a:lnTo>
                    <a:cubicBezTo>
                      <a:pt x="608" y="13385"/>
                      <a:pt x="13371" y="621"/>
                      <a:pt x="29183" y="621"/>
                    </a:cubicBezTo>
                    <a:lnTo>
                      <a:pt x="505433" y="621"/>
                    </a:lnTo>
                    <a:close/>
                    <a:moveTo>
                      <a:pt x="391419" y="198646"/>
                    </a:moveTo>
                    <a:cubicBezTo>
                      <a:pt x="378846" y="189121"/>
                      <a:pt x="360939" y="191597"/>
                      <a:pt x="351414" y="204170"/>
                    </a:cubicBezTo>
                    <a:lnTo>
                      <a:pt x="351414" y="204170"/>
                    </a:lnTo>
                    <a:lnTo>
                      <a:pt x="267118" y="315613"/>
                    </a:lnTo>
                    <a:cubicBezTo>
                      <a:pt x="266355" y="316660"/>
                      <a:pt x="265498" y="317518"/>
                      <a:pt x="264641" y="318470"/>
                    </a:cubicBezTo>
                    <a:cubicBezTo>
                      <a:pt x="253592" y="329710"/>
                      <a:pt x="235495" y="329805"/>
                      <a:pt x="224255" y="318756"/>
                    </a:cubicBezTo>
                    <a:lnTo>
                      <a:pt x="224255" y="318756"/>
                    </a:lnTo>
                    <a:lnTo>
                      <a:pt x="162152" y="257415"/>
                    </a:lnTo>
                    <a:cubicBezTo>
                      <a:pt x="161485" y="256844"/>
                      <a:pt x="160914" y="256177"/>
                      <a:pt x="160247" y="255701"/>
                    </a:cubicBezTo>
                    <a:cubicBezTo>
                      <a:pt x="148055" y="245699"/>
                      <a:pt x="130053" y="247414"/>
                      <a:pt x="120052" y="259606"/>
                    </a:cubicBezTo>
                    <a:lnTo>
                      <a:pt x="120052" y="259606"/>
                    </a:lnTo>
                    <a:lnTo>
                      <a:pt x="32517" y="366095"/>
                    </a:lnTo>
                    <a:cubicBezTo>
                      <a:pt x="31088" y="367810"/>
                      <a:pt x="30326" y="369905"/>
                      <a:pt x="30326" y="372096"/>
                    </a:cubicBezTo>
                    <a:cubicBezTo>
                      <a:pt x="30326" y="377335"/>
                      <a:pt x="34612" y="381621"/>
                      <a:pt x="39851" y="381621"/>
                    </a:cubicBezTo>
                    <a:lnTo>
                      <a:pt x="39851" y="381621"/>
                    </a:lnTo>
                    <a:lnTo>
                      <a:pt x="497242" y="381621"/>
                    </a:lnTo>
                    <a:cubicBezTo>
                      <a:pt x="499146" y="381621"/>
                      <a:pt x="500956" y="381050"/>
                      <a:pt x="502480" y="380002"/>
                    </a:cubicBezTo>
                    <a:cubicBezTo>
                      <a:pt x="506862" y="377049"/>
                      <a:pt x="508005" y="371144"/>
                      <a:pt x="505147" y="366762"/>
                    </a:cubicBezTo>
                    <a:lnTo>
                      <a:pt x="505147" y="366762"/>
                    </a:lnTo>
                    <a:lnTo>
                      <a:pt x="397991" y="205504"/>
                    </a:lnTo>
                    <a:cubicBezTo>
                      <a:pt x="396181" y="202932"/>
                      <a:pt x="393990" y="200551"/>
                      <a:pt x="391419" y="198646"/>
                    </a:cubicBezTo>
                    <a:close/>
                    <a:moveTo>
                      <a:pt x="95858" y="57771"/>
                    </a:moveTo>
                    <a:cubicBezTo>
                      <a:pt x="74808" y="57771"/>
                      <a:pt x="57758" y="74821"/>
                      <a:pt x="57758" y="95871"/>
                    </a:cubicBezTo>
                    <a:cubicBezTo>
                      <a:pt x="57758" y="116921"/>
                      <a:pt x="74808" y="133971"/>
                      <a:pt x="95858" y="133971"/>
                    </a:cubicBezTo>
                    <a:cubicBezTo>
                      <a:pt x="116908" y="133971"/>
                      <a:pt x="133958" y="116921"/>
                      <a:pt x="133958" y="95871"/>
                    </a:cubicBezTo>
                    <a:cubicBezTo>
                      <a:pt x="133958" y="74821"/>
                      <a:pt x="116908" y="57771"/>
                      <a:pt x="95858" y="5777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/>
              <a:lstStyle/>
              <a:p>
                <a:endParaRPr lang="zh-CN" altLang="en-US" dirty="0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F7364DAC-B3D2-48C6-AEFA-9F5D5D6C5D8C}"/>
                </a:ext>
              </a:extLst>
            </p:cNvPr>
            <p:cNvGrpSpPr/>
            <p:nvPr/>
          </p:nvGrpSpPr>
          <p:grpSpPr>
            <a:xfrm>
              <a:off x="6306037" y="2796978"/>
              <a:ext cx="444222" cy="444220"/>
              <a:chOff x="7078395" y="2794007"/>
              <a:chExt cx="444222" cy="444220"/>
            </a:xfrm>
          </p:grpSpPr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1E6A33D8-EE98-4316-B457-A00FF969316F}"/>
                  </a:ext>
                </a:extLst>
              </p:cNvPr>
              <p:cNvSpPr/>
              <p:nvPr/>
            </p:nvSpPr>
            <p:spPr>
              <a:xfrm>
                <a:off x="7078395" y="2794007"/>
                <a:ext cx="444222" cy="444220"/>
              </a:xfrm>
              <a:prstGeom prst="roundRect">
                <a:avLst/>
              </a:pr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D29458B2-BC38-4C56-A2B0-03DE716BDF40}"/>
                  </a:ext>
                </a:extLst>
              </p:cNvPr>
              <p:cNvSpPr/>
              <p:nvPr/>
            </p:nvSpPr>
            <p:spPr bwMode="auto">
              <a:xfrm>
                <a:off x="7206741" y="2913337"/>
                <a:ext cx="187529" cy="205561"/>
              </a:xfrm>
              <a:custGeom>
                <a:avLst/>
                <a:gdLst>
                  <a:gd name="connsiteX0" fmla="*/ 248770 w 495300"/>
                  <a:gd name="connsiteY0" fmla="*/ 621 h 542925"/>
                  <a:gd name="connsiteX1" fmla="*/ 496420 w 495300"/>
                  <a:gd name="connsiteY1" fmla="*/ 248271 h 542925"/>
                  <a:gd name="connsiteX2" fmla="*/ 323827 w 495300"/>
                  <a:gd name="connsiteY2" fmla="*/ 484396 h 542925"/>
                  <a:gd name="connsiteX3" fmla="*/ 346973 w 495300"/>
                  <a:gd name="connsiteY3" fmla="*/ 524496 h 542925"/>
                  <a:gd name="connsiteX4" fmla="*/ 420220 w 495300"/>
                  <a:gd name="connsiteY4" fmla="*/ 524496 h 542925"/>
                  <a:gd name="connsiteX5" fmla="*/ 420220 w 495300"/>
                  <a:gd name="connsiteY5" fmla="*/ 543546 h 542925"/>
                  <a:gd name="connsiteX6" fmla="*/ 77320 w 495300"/>
                  <a:gd name="connsiteY6" fmla="*/ 543546 h 542925"/>
                  <a:gd name="connsiteX7" fmla="*/ 77320 w 495300"/>
                  <a:gd name="connsiteY7" fmla="*/ 524496 h 542925"/>
                  <a:gd name="connsiteX8" fmla="*/ 150567 w 495300"/>
                  <a:gd name="connsiteY8" fmla="*/ 524496 h 542925"/>
                  <a:gd name="connsiteX9" fmla="*/ 173713 w 495300"/>
                  <a:gd name="connsiteY9" fmla="*/ 484396 h 542925"/>
                  <a:gd name="connsiteX10" fmla="*/ 1120 w 495300"/>
                  <a:gd name="connsiteY10" fmla="*/ 248271 h 542925"/>
                  <a:gd name="connsiteX11" fmla="*/ 248770 w 495300"/>
                  <a:gd name="connsiteY11" fmla="*/ 621 h 542925"/>
                  <a:gd name="connsiteX12" fmla="*/ 192763 w 495300"/>
                  <a:gd name="connsiteY12" fmla="*/ 489539 h 542925"/>
                  <a:gd name="connsiteX13" fmla="*/ 172570 w 495300"/>
                  <a:gd name="connsiteY13" fmla="*/ 524496 h 542925"/>
                  <a:gd name="connsiteX14" fmla="*/ 324970 w 495300"/>
                  <a:gd name="connsiteY14" fmla="*/ 524496 h 542925"/>
                  <a:gd name="connsiteX15" fmla="*/ 304777 w 495300"/>
                  <a:gd name="connsiteY15" fmla="*/ 489539 h 542925"/>
                  <a:gd name="connsiteX16" fmla="*/ 248770 w 495300"/>
                  <a:gd name="connsiteY16" fmla="*/ 495921 h 542925"/>
                  <a:gd name="connsiteX17" fmla="*/ 192763 w 495300"/>
                  <a:gd name="connsiteY17" fmla="*/ 489539 h 542925"/>
                  <a:gd name="connsiteX18" fmla="*/ 248770 w 495300"/>
                  <a:gd name="connsiteY18" fmla="*/ 143496 h 542925"/>
                  <a:gd name="connsiteX19" fmla="*/ 143995 w 495300"/>
                  <a:gd name="connsiteY19" fmla="*/ 248271 h 542925"/>
                  <a:gd name="connsiteX20" fmla="*/ 248770 w 495300"/>
                  <a:gd name="connsiteY20" fmla="*/ 353046 h 542925"/>
                  <a:gd name="connsiteX21" fmla="*/ 353545 w 495300"/>
                  <a:gd name="connsiteY21" fmla="*/ 248271 h 542925"/>
                  <a:gd name="connsiteX22" fmla="*/ 248770 w 495300"/>
                  <a:gd name="connsiteY22" fmla="*/ 143496 h 542925"/>
                  <a:gd name="connsiteX23" fmla="*/ 367833 w 495300"/>
                  <a:gd name="connsiteY23" fmla="*/ 114921 h 542925"/>
                  <a:gd name="connsiteX24" fmla="*/ 353545 w 495300"/>
                  <a:gd name="connsiteY24" fmla="*/ 129209 h 542925"/>
                  <a:gd name="connsiteX25" fmla="*/ 367833 w 495300"/>
                  <a:gd name="connsiteY25" fmla="*/ 143496 h 542925"/>
                  <a:gd name="connsiteX26" fmla="*/ 382120 w 495300"/>
                  <a:gd name="connsiteY26" fmla="*/ 129209 h 542925"/>
                  <a:gd name="connsiteX27" fmla="*/ 367833 w 495300"/>
                  <a:gd name="connsiteY27" fmla="*/ 114921 h 54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495300" h="542925">
                    <a:moveTo>
                      <a:pt x="248770" y="621"/>
                    </a:moveTo>
                    <a:cubicBezTo>
                      <a:pt x="385549" y="621"/>
                      <a:pt x="496420" y="111492"/>
                      <a:pt x="496420" y="248271"/>
                    </a:cubicBezTo>
                    <a:cubicBezTo>
                      <a:pt x="496420" y="358856"/>
                      <a:pt x="423935" y="452582"/>
                      <a:pt x="323827" y="484396"/>
                    </a:cubicBezTo>
                    <a:lnTo>
                      <a:pt x="346973" y="524496"/>
                    </a:lnTo>
                    <a:lnTo>
                      <a:pt x="420220" y="524496"/>
                    </a:lnTo>
                    <a:lnTo>
                      <a:pt x="420220" y="543546"/>
                    </a:lnTo>
                    <a:lnTo>
                      <a:pt x="77320" y="543546"/>
                    </a:lnTo>
                    <a:lnTo>
                      <a:pt x="77320" y="524496"/>
                    </a:lnTo>
                    <a:lnTo>
                      <a:pt x="150567" y="524496"/>
                    </a:lnTo>
                    <a:lnTo>
                      <a:pt x="173713" y="484396"/>
                    </a:lnTo>
                    <a:cubicBezTo>
                      <a:pt x="73605" y="452582"/>
                      <a:pt x="1120" y="358856"/>
                      <a:pt x="1120" y="248271"/>
                    </a:cubicBezTo>
                    <a:cubicBezTo>
                      <a:pt x="1120" y="111492"/>
                      <a:pt x="111991" y="621"/>
                      <a:pt x="248770" y="621"/>
                    </a:cubicBezTo>
                    <a:close/>
                    <a:moveTo>
                      <a:pt x="192763" y="489539"/>
                    </a:moveTo>
                    <a:lnTo>
                      <a:pt x="172570" y="524496"/>
                    </a:lnTo>
                    <a:lnTo>
                      <a:pt x="324970" y="524496"/>
                    </a:lnTo>
                    <a:lnTo>
                      <a:pt x="304777" y="489539"/>
                    </a:lnTo>
                    <a:cubicBezTo>
                      <a:pt x="286775" y="493730"/>
                      <a:pt x="268010" y="495921"/>
                      <a:pt x="248770" y="495921"/>
                    </a:cubicBezTo>
                    <a:cubicBezTo>
                      <a:pt x="229530" y="495921"/>
                      <a:pt x="210765" y="493730"/>
                      <a:pt x="192763" y="489539"/>
                    </a:cubicBezTo>
                    <a:close/>
                    <a:moveTo>
                      <a:pt x="248770" y="143496"/>
                    </a:moveTo>
                    <a:cubicBezTo>
                      <a:pt x="190858" y="143496"/>
                      <a:pt x="143995" y="190359"/>
                      <a:pt x="143995" y="248271"/>
                    </a:cubicBezTo>
                    <a:cubicBezTo>
                      <a:pt x="143995" y="306183"/>
                      <a:pt x="190858" y="353046"/>
                      <a:pt x="248770" y="353046"/>
                    </a:cubicBezTo>
                    <a:cubicBezTo>
                      <a:pt x="306682" y="353046"/>
                      <a:pt x="353545" y="306183"/>
                      <a:pt x="353545" y="248271"/>
                    </a:cubicBezTo>
                    <a:cubicBezTo>
                      <a:pt x="353545" y="190359"/>
                      <a:pt x="306682" y="143496"/>
                      <a:pt x="248770" y="143496"/>
                    </a:cubicBezTo>
                    <a:close/>
                    <a:moveTo>
                      <a:pt x="367833" y="114921"/>
                    </a:moveTo>
                    <a:cubicBezTo>
                      <a:pt x="359927" y="114921"/>
                      <a:pt x="353545" y="121303"/>
                      <a:pt x="353545" y="129209"/>
                    </a:cubicBezTo>
                    <a:cubicBezTo>
                      <a:pt x="353545" y="137114"/>
                      <a:pt x="359927" y="143496"/>
                      <a:pt x="367833" y="143496"/>
                    </a:cubicBezTo>
                    <a:cubicBezTo>
                      <a:pt x="375738" y="143496"/>
                      <a:pt x="382120" y="137114"/>
                      <a:pt x="382120" y="129209"/>
                    </a:cubicBezTo>
                    <a:cubicBezTo>
                      <a:pt x="382120" y="121303"/>
                      <a:pt x="375738" y="114921"/>
                      <a:pt x="367833" y="11492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 dirty="0"/>
              </a:p>
            </p:txBody>
          </p:sp>
        </p:grpSp>
      </p:grpSp>
      <p:sp>
        <p:nvSpPr>
          <p:cNvPr id="23" name="Title 22"/>
          <p:cNvSpPr>
            <a:spLocks noGrp="1"/>
          </p:cNvSpPr>
          <p:nvPr>
            <p:ph type="title"/>
          </p:nvPr>
        </p:nvSpPr>
        <p:spPr/>
        <p:txBody>
          <a:bodyPr wrap="square">
            <a:normAutofit/>
          </a:bodyPr>
          <a:lstStyle/>
          <a:p>
            <a:pPr lvl="0"/>
            <a:r>
              <a:rPr lang="en-US" dirty="0"/>
              <a:t>成功答辩案例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012105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A5B1388B-3432-4E35-87DB-4E2A4473F68B}"/>
              </a:ext>
            </a:extLst>
          </p:cNvPr>
          <p:cNvGrpSpPr/>
          <p:nvPr/>
        </p:nvGrpSpPr>
        <p:grpSpPr>
          <a:xfrm>
            <a:off x="6622528" y="4951938"/>
            <a:ext cx="3450550" cy="1033956"/>
            <a:chOff x="6622528" y="4951938"/>
            <a:chExt cx="3450550" cy="1033956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02912EC-8780-4B72-A493-0CBCB7A2DAF2}"/>
                </a:ext>
              </a:extLst>
            </p:cNvPr>
            <p:cNvSpPr txBox="1"/>
            <p:nvPr/>
          </p:nvSpPr>
          <p:spPr>
            <a:xfrm>
              <a:off x="7448469" y="5075049"/>
              <a:ext cx="2624609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91440" tIns="45720" rIns="91440" bIns="45720" anchor="b" anchorCtr="0">
              <a:normAutofit/>
            </a:bodyPr>
            <a:lstStyle/>
            <a:p>
              <a:pPr marL="0" marR="0" lvl="0" indent="0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defRPr/>
              </a:pPr>
              <a:r>
                <a: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</a:rPr>
                <a:t>拓展学术网络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CB49B0B-09E9-4567-BCB8-B6CD25C649C5}"/>
                </a:ext>
              </a:extLst>
            </p:cNvPr>
            <p:cNvSpPr/>
            <p:nvPr/>
          </p:nvSpPr>
          <p:spPr>
            <a:xfrm flipH="1">
              <a:off x="7448465" y="5401119"/>
              <a:ext cx="2624609" cy="584775"/>
            </a:xfrm>
            <a:prstGeom prst="rect">
              <a:avLst/>
            </a:prstGeom>
            <a:ln>
              <a:noFill/>
            </a:ln>
          </p:spPr>
          <p:txBody>
            <a:bodyPr wrap="square" lIns="91440" tIns="45720" rIns="91440" bIns="45720" anchor="t">
              <a:noAutofit/>
            </a:bodyPr>
            <a:lstStyle/>
            <a:p>
              <a:pPr marL="0" marR="0" lvl="0" indent="0" defTabSz="913765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</a:rPr>
                <a:t>与评委、听众建立联系，获得合作机会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BFD38D7-C386-46D7-806B-16E03FF51F55}"/>
                </a:ext>
              </a:extLst>
            </p:cNvPr>
            <p:cNvSpPr txBox="1"/>
            <p:nvPr/>
          </p:nvSpPr>
          <p:spPr>
            <a:xfrm>
              <a:off x="6622528" y="4951938"/>
              <a:ext cx="639919" cy="584775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zh-CN" sz="3200" b="1" i="1" dirty="0">
                  <a:solidFill>
                    <a:schemeClr val="tx2"/>
                  </a:solidFill>
                </a:rPr>
                <a:t>03</a:t>
              </a:r>
              <a:endParaRPr lang="zh-CN" altLang="en-US" sz="3200" b="1" i="1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A1FBAFF6-7855-4C54-A60D-0D1A17FB54AE}"/>
              </a:ext>
            </a:extLst>
          </p:cNvPr>
          <p:cNvGrpSpPr/>
          <p:nvPr/>
        </p:nvGrpSpPr>
        <p:grpSpPr>
          <a:xfrm>
            <a:off x="6622529" y="2383462"/>
            <a:ext cx="3418893" cy="1033956"/>
            <a:chOff x="6622529" y="2570908"/>
            <a:chExt cx="3418893" cy="1033956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064B4DF-61E5-4976-8C41-7DFBDE76D4C5}"/>
                </a:ext>
              </a:extLst>
            </p:cNvPr>
            <p:cNvSpPr txBox="1"/>
            <p:nvPr/>
          </p:nvSpPr>
          <p:spPr>
            <a:xfrm>
              <a:off x="7416812" y="2694019"/>
              <a:ext cx="2624610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91440" tIns="45720" rIns="91440" bIns="45720" anchor="b" anchorCtr="0">
              <a:normAutofit/>
            </a:bodyPr>
            <a:lstStyle/>
            <a:p>
              <a:pPr marL="0" marR="0" lvl="0" indent="0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defRPr/>
              </a:pPr>
              <a:r>
                <a: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</a:rPr>
                <a:t>提升学术声誉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001C09C-AC6F-40FE-A3E3-962EE6C7452B}"/>
                </a:ext>
              </a:extLst>
            </p:cNvPr>
            <p:cNvSpPr/>
            <p:nvPr/>
          </p:nvSpPr>
          <p:spPr>
            <a:xfrm flipH="1">
              <a:off x="7416809" y="3020089"/>
              <a:ext cx="2624610" cy="584775"/>
            </a:xfrm>
            <a:prstGeom prst="rect">
              <a:avLst/>
            </a:prstGeom>
            <a:ln>
              <a:noFill/>
            </a:ln>
          </p:spPr>
          <p:txBody>
            <a:bodyPr wrap="square" lIns="91440" tIns="45720" rIns="91440" bIns="45720" anchor="t">
              <a:noAutofit/>
            </a:bodyPr>
            <a:lstStyle/>
            <a:p>
              <a:pPr marL="0" marR="0" lvl="0" indent="0" defTabSz="913765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</a:rPr>
                <a:t>建立专业形象，获取行业认同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DF9266C-D98D-465F-A468-C4E46FB08001}"/>
                </a:ext>
              </a:extLst>
            </p:cNvPr>
            <p:cNvSpPr txBox="1"/>
            <p:nvPr/>
          </p:nvSpPr>
          <p:spPr>
            <a:xfrm>
              <a:off x="6622529" y="2570908"/>
              <a:ext cx="639919" cy="584775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zh-CN" sz="3200" b="1" i="1" dirty="0">
                  <a:solidFill>
                    <a:schemeClr val="accent1"/>
                  </a:solidFill>
                </a:rPr>
                <a:t>01</a:t>
              </a:r>
              <a:endParaRPr lang="zh-CN" altLang="en-US" sz="3200" b="1" i="1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B388CDB9-E09B-49D4-9230-63AB3A54D736}"/>
              </a:ext>
            </a:extLst>
          </p:cNvPr>
          <p:cNvGrpSpPr/>
          <p:nvPr/>
        </p:nvGrpSpPr>
        <p:grpSpPr>
          <a:xfrm>
            <a:off x="6622529" y="3666010"/>
            <a:ext cx="3418893" cy="1037336"/>
            <a:chOff x="6622529" y="3759733"/>
            <a:chExt cx="3418893" cy="1037336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D5DEE68-88C1-4976-BD58-806CF10B0CB0}"/>
                </a:ext>
              </a:extLst>
            </p:cNvPr>
            <p:cNvSpPr txBox="1"/>
            <p:nvPr/>
          </p:nvSpPr>
          <p:spPr>
            <a:xfrm>
              <a:off x="7416812" y="3886224"/>
              <a:ext cx="2624610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91440" tIns="45720" rIns="91440" bIns="45720" anchor="b" anchorCtr="0">
              <a:normAutofit/>
            </a:bodyPr>
            <a:lstStyle/>
            <a:p>
              <a:pPr marL="0" marR="0" lvl="0" indent="0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defRPr/>
              </a:pPr>
              <a:r>
                <a: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</a:rPr>
                <a:t>增加就业竞争力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6A63328-0E3C-4DC9-A36E-1E0249A7E43C}"/>
                </a:ext>
              </a:extLst>
            </p:cNvPr>
            <p:cNvSpPr/>
            <p:nvPr/>
          </p:nvSpPr>
          <p:spPr>
            <a:xfrm flipH="1">
              <a:off x="7416809" y="4212294"/>
              <a:ext cx="2624610" cy="584775"/>
            </a:xfrm>
            <a:prstGeom prst="rect">
              <a:avLst/>
            </a:prstGeom>
            <a:ln>
              <a:noFill/>
            </a:ln>
          </p:spPr>
          <p:txBody>
            <a:bodyPr wrap="square" lIns="91440" tIns="45720" rIns="91440" bIns="45720" anchor="t">
              <a:noAutofit/>
            </a:bodyPr>
            <a:lstStyle/>
            <a:p>
              <a:pPr marL="0" marR="0" lvl="0" indent="0" defTabSz="913765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</a:rPr>
                <a:t>展示研究能力，吸引潜在雇主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EFED675-60E3-462D-89E9-0B9BB622DEC5}"/>
                </a:ext>
              </a:extLst>
            </p:cNvPr>
            <p:cNvSpPr txBox="1"/>
            <p:nvPr/>
          </p:nvSpPr>
          <p:spPr>
            <a:xfrm>
              <a:off x="6622529" y="3759733"/>
              <a:ext cx="639919" cy="584775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zh-CN" sz="3200" b="1" i="1" dirty="0">
                  <a:solidFill>
                    <a:schemeClr val="tx2"/>
                  </a:solidFill>
                </a:rPr>
                <a:t>02</a:t>
              </a:r>
              <a:endParaRPr lang="zh-CN" altLang="en-US" sz="3200" b="1" i="1" dirty="0">
                <a:solidFill>
                  <a:schemeClr val="tx2"/>
                </a:solidFill>
              </a:endParaRPr>
            </a:p>
          </p:txBody>
        </p:sp>
      </p:grp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99E85CA5-AEAF-4BFB-9A8A-2BB38F24D0C5}"/>
              </a:ext>
            </a:extLst>
          </p:cNvPr>
          <p:cNvSpPr/>
          <p:nvPr/>
        </p:nvSpPr>
        <p:spPr bwMode="auto">
          <a:xfrm>
            <a:off x="941246" y="2332639"/>
            <a:ext cx="3811603" cy="3743969"/>
          </a:xfrm>
          <a:custGeom>
            <a:avLst/>
            <a:gdLst>
              <a:gd name="T0" fmla="*/ 1254 w 1400"/>
              <a:gd name="T1" fmla="*/ 0 h 1375"/>
              <a:gd name="T2" fmla="*/ 146 w 1400"/>
              <a:gd name="T3" fmla="*/ 120 h 1375"/>
              <a:gd name="T4" fmla="*/ 0 w 1400"/>
              <a:gd name="T5" fmla="*/ 265 h 1375"/>
              <a:gd name="T6" fmla="*/ 0 w 1400"/>
              <a:gd name="T7" fmla="*/ 1122 h 1375"/>
              <a:gd name="T8" fmla="*/ 146 w 1400"/>
              <a:gd name="T9" fmla="*/ 1267 h 1375"/>
              <a:gd name="T10" fmla="*/ 1254 w 1400"/>
              <a:gd name="T11" fmla="*/ 1375 h 1375"/>
              <a:gd name="T12" fmla="*/ 1400 w 1400"/>
              <a:gd name="T13" fmla="*/ 1230 h 1375"/>
              <a:gd name="T14" fmla="*/ 1400 w 1400"/>
              <a:gd name="T15" fmla="*/ 145 h 1375"/>
              <a:gd name="T16" fmla="*/ 1254 w 1400"/>
              <a:gd name="T17" fmla="*/ 0 h 13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400" h="1375">
                <a:moveTo>
                  <a:pt x="1254" y="0"/>
                </a:moveTo>
                <a:cubicBezTo>
                  <a:pt x="146" y="120"/>
                  <a:pt x="146" y="120"/>
                  <a:pt x="146" y="120"/>
                </a:cubicBezTo>
                <a:cubicBezTo>
                  <a:pt x="66" y="120"/>
                  <a:pt x="0" y="185"/>
                  <a:pt x="0" y="265"/>
                </a:cubicBezTo>
                <a:cubicBezTo>
                  <a:pt x="0" y="1122"/>
                  <a:pt x="0" y="1122"/>
                  <a:pt x="0" y="1122"/>
                </a:cubicBezTo>
                <a:cubicBezTo>
                  <a:pt x="0" y="1202"/>
                  <a:pt x="66" y="1267"/>
                  <a:pt x="146" y="1267"/>
                </a:cubicBezTo>
                <a:cubicBezTo>
                  <a:pt x="1254" y="1375"/>
                  <a:pt x="1254" y="1375"/>
                  <a:pt x="1254" y="1375"/>
                </a:cubicBezTo>
                <a:cubicBezTo>
                  <a:pt x="1334" y="1375"/>
                  <a:pt x="1400" y="1310"/>
                  <a:pt x="1400" y="1230"/>
                </a:cubicBezTo>
                <a:cubicBezTo>
                  <a:pt x="1400" y="145"/>
                  <a:pt x="1400" y="145"/>
                  <a:pt x="1400" y="145"/>
                </a:cubicBezTo>
                <a:cubicBezTo>
                  <a:pt x="1400" y="65"/>
                  <a:pt x="1334" y="0"/>
                  <a:pt x="1254" y="0"/>
                </a:cubicBezTo>
              </a:path>
            </a:pathLst>
          </a:custGeom>
          <a:blipFill rotWithShape="0">
            <a:blip r:embed="rId3"/>
            <a:srcRect/>
            <a:stretch>
              <a:fillRect l="-23870" r="-23870"/>
            </a:stretch>
          </a:blipFill>
          <a:ln w="38100">
            <a:noFill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b="1">
              <a:solidFill>
                <a:schemeClr val="lt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2F8A0A0-9514-4087-9A17-4004558A3071}"/>
              </a:ext>
            </a:extLst>
          </p:cNvPr>
          <p:cNvSpPr/>
          <p:nvPr/>
        </p:nvSpPr>
        <p:spPr>
          <a:xfrm>
            <a:off x="660400" y="885439"/>
            <a:ext cx="10858500" cy="834825"/>
          </a:xfrm>
          <a:prstGeom prst="rect">
            <a:avLst/>
          </a:prstGeom>
        </p:spPr>
        <p:txBody>
          <a:bodyPr wrap="square" anchor="b" anchorCtr="0">
            <a:noAutofit/>
          </a:bodyPr>
          <a:lstStyle/>
          <a:p>
            <a:pPr algn="ctr">
              <a:lnSpc>
                <a:spcPct val="100000"/>
              </a:lnSpc>
              <a:buSzPct val="25000"/>
            </a:pPr>
            <a:r>
              <a:rPr lang="zh-CN" altLang="en-US" sz="2400" b="1" dirty="0">
                <a:solidFill>
                  <a:schemeClr val="tx1"/>
                </a:solidFill>
              </a:rPr>
              <a:t>答辩的长远影响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37699DA-5CB7-4535-8242-729391733204}"/>
              </a:ext>
            </a:extLst>
          </p:cNvPr>
          <p:cNvSpPr txBox="1"/>
          <p:nvPr/>
        </p:nvSpPr>
        <p:spPr>
          <a:xfrm>
            <a:off x="660400" y="1732964"/>
            <a:ext cx="10858500" cy="294824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>
            <a:defPPr>
              <a:defRPr lang="zh-CN"/>
            </a:defPPr>
            <a:lvl1pPr algn="ctr">
              <a:lnSpc>
                <a:spcPct val="150000"/>
              </a:lnSpc>
              <a:defRPr sz="1200">
                <a:solidFill>
                  <a:schemeClr val="bg1">
                    <a:lumMod val="50000"/>
                  </a:schemeClr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1200" dirty="0">
                <a:solidFill>
                  <a:schemeClr val="tx1"/>
                </a:solidFill>
              </a:rPr>
              <a:t>答辩是展示研究成果和能力的重要机会，对个人学术发展和职业发展具有深远影响。</a:t>
            </a:r>
          </a:p>
        </p:txBody>
      </p:sp>
      <p:sp>
        <p:nvSpPr>
          <p:cNvPr id="33" name="Title 32"/>
          <p:cNvSpPr>
            <a:spLocks noGrp="1"/>
          </p:cNvSpPr>
          <p:nvPr>
            <p:ph type="title"/>
          </p:nvPr>
        </p:nvSpPr>
        <p:spPr/>
        <p:txBody>
          <a:bodyPr wrap="square">
            <a:normAutofit/>
          </a:bodyPr>
          <a:lstStyle/>
          <a:p>
            <a:pPr lvl="0"/>
            <a:r>
              <a:rPr lang="en-US" dirty="0"/>
              <a:t>答辩的长远影响——影响深远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590340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 wrap="square">
            <a:normAutofit/>
          </a:bodyPr>
          <a:lstStyle/>
          <a:p>
            <a:pPr lvl="0"/>
            <a:r>
              <a:rPr lang="en-US" dirty="0"/>
              <a:t>05.答辩准备建议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"/>
          </p:nvPr>
        </p:nvSpPr>
        <p:spPr/>
        <p:txBody>
          <a:bodyPr wrap="square">
            <a:normAutofit/>
          </a:bodyPr>
          <a:lstStyle/>
          <a:p>
            <a:pPr lvl="0"/>
            <a:r>
              <a:rPr lang="zh-CN" altLang="en-US" dirty="0"/>
              <a:t>研究背景下的模拟答辩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317360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660398" y="1130300"/>
            <a:ext cx="10858502" cy="4026667"/>
            <a:chOff x="660398" y="1130300"/>
            <a:chExt cx="10858502" cy="4026667"/>
          </a:xfrm>
        </p:grpSpPr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A3252B87-6B96-4117-8081-1D71BD9C9ACF}"/>
                </a:ext>
              </a:extLst>
            </p:cNvPr>
            <p:cNvSpPr/>
            <p:nvPr/>
          </p:nvSpPr>
          <p:spPr>
            <a:xfrm>
              <a:off x="660400" y="1130300"/>
              <a:ext cx="10858500" cy="660125"/>
            </a:xfrm>
            <a:prstGeom prst="rect">
              <a:avLst/>
            </a:prstGeom>
          </p:spPr>
          <p:txBody>
            <a:bodyPr wrap="square" anchor="b" anchorCtr="0">
              <a:noAutofit/>
            </a:bodyPr>
            <a:lstStyle/>
            <a:p>
              <a:pPr algn="ctr">
                <a:lnSpc>
                  <a:spcPct val="100000"/>
                </a:lnSpc>
                <a:buSzPct val="25000"/>
              </a:pPr>
              <a:r>
                <a:rPr lang="zh-CN" altLang="en-US" sz="2400" b="1" dirty="0">
                  <a:solidFill>
                    <a:schemeClr val="tx1"/>
                  </a:solidFill>
                </a:rPr>
                <a:t>评委背景调研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611282C0-F365-4E36-A762-B930F307CF2C}"/>
                </a:ext>
              </a:extLst>
            </p:cNvPr>
            <p:cNvSpPr txBox="1"/>
            <p:nvPr/>
          </p:nvSpPr>
          <p:spPr>
            <a:xfrm>
              <a:off x="660398" y="1897656"/>
              <a:ext cx="10858501" cy="2948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lnSpc>
                  <a:spcPct val="150000"/>
                </a:lnSpc>
                <a:defRPr sz="1200">
                  <a:solidFill>
                    <a:schemeClr val="bg1">
                      <a:lumMod val="50000"/>
                    </a:schemeClr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lang="zh-CN" altLang="en-US" sz="1200" dirty="0">
                  <a:solidFill>
                    <a:schemeClr val="tx1"/>
                  </a:solidFill>
                </a:rPr>
                <a:t>为了更好地应对答辩，了解评委的研究背景是非常重要的。</a:t>
              </a: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DF3B757A-3362-4F8F-8494-045E39566513}"/>
                </a:ext>
              </a:extLst>
            </p:cNvPr>
            <p:cNvGrpSpPr/>
            <p:nvPr/>
          </p:nvGrpSpPr>
          <p:grpSpPr>
            <a:xfrm>
              <a:off x="660400" y="3060422"/>
              <a:ext cx="10858499" cy="2096545"/>
              <a:chOff x="660400" y="3022322"/>
              <a:chExt cx="10858499" cy="2096545"/>
            </a:xfrm>
          </p:grpSpPr>
          <p:grpSp>
            <p:nvGrpSpPr>
              <p:cNvPr id="82" name="Group 81">
                <a:extLst>
                  <a:ext uri="{FF2B5EF4-FFF2-40B4-BE49-F238E27FC236}">
                    <a16:creationId xmlns:a16="http://schemas.microsoft.com/office/drawing/2014/main" id="{066FBF94-E4AF-4D5C-8ED5-E464CD9CB2BA}"/>
                  </a:ext>
                </a:extLst>
              </p:cNvPr>
              <p:cNvGrpSpPr/>
              <p:nvPr/>
            </p:nvGrpSpPr>
            <p:grpSpPr>
              <a:xfrm>
                <a:off x="660400" y="3022322"/>
                <a:ext cx="1800532" cy="2096545"/>
                <a:chOff x="3750324" y="2543597"/>
                <a:chExt cx="1800532" cy="2096545"/>
              </a:xfrm>
            </p:grpSpPr>
            <p:sp>
              <p:nvSpPr>
                <p:cNvPr id="59" name="Oval 58">
                  <a:extLst>
                    <a:ext uri="{FF2B5EF4-FFF2-40B4-BE49-F238E27FC236}">
                      <a16:creationId xmlns:a16="http://schemas.microsoft.com/office/drawing/2014/main" id="{F9F11356-62F1-447F-BBE1-E05C9AF49551}"/>
                    </a:ext>
                  </a:extLst>
                </p:cNvPr>
                <p:cNvSpPr/>
                <p:nvPr/>
              </p:nvSpPr>
              <p:spPr>
                <a:xfrm>
                  <a:off x="3750326" y="2839616"/>
                  <a:ext cx="1800530" cy="1800526"/>
                </a:xfrm>
                <a:prstGeom prst="ellipse">
                  <a:avLst/>
                </a:prstGeom>
                <a:solidFill>
                  <a:schemeClr val="tx1">
                    <a:lumMod val="25000"/>
                    <a:lumOff val="75000"/>
                    <a:alpha val="20000"/>
                  </a:schemeClr>
                </a:solidFill>
                <a:ln w="6055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9pPr>
                </a:lstStyle>
                <a:p>
                  <a:endParaRPr lang="zh-CN" altLang="en-US" dirty="0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60" name="Group 59">
                  <a:extLst>
                    <a:ext uri="{FF2B5EF4-FFF2-40B4-BE49-F238E27FC236}">
                      <a16:creationId xmlns:a16="http://schemas.microsoft.com/office/drawing/2014/main" id="{95CF8BD2-6263-4006-B3AA-6EF460ABDF5C}"/>
                    </a:ext>
                  </a:extLst>
                </p:cNvPr>
                <p:cNvGrpSpPr/>
                <p:nvPr/>
              </p:nvGrpSpPr>
              <p:grpSpPr>
                <a:xfrm>
                  <a:off x="3750324" y="3417958"/>
                  <a:ext cx="1800532" cy="770442"/>
                  <a:chOff x="1369491" y="4279389"/>
                  <a:chExt cx="1800532" cy="770442"/>
                </a:xfrm>
              </p:grpSpPr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726239BA-41EA-4A7F-90BA-EC089DFEC5B4}"/>
                      </a:ext>
                    </a:extLst>
                  </p:cNvPr>
                  <p:cNvSpPr txBox="1"/>
                  <p:nvPr/>
                </p:nvSpPr>
                <p:spPr>
                  <a:xfrm>
                    <a:off x="1369491" y="4279389"/>
                    <a:ext cx="1800532" cy="340735"/>
                  </a:xfrm>
                  <a:prstGeom prst="rect">
                    <a:avLst/>
                  </a:prstGeom>
                  <a:noFill/>
                </p:spPr>
                <p:txBody>
                  <a:bodyPr wrap="none" lIns="90000" tIns="46800" rIns="90000" bIns="46800" rtlCol="0" anchor="b" anchorCtr="0">
                    <a:normAutofit/>
                  </a:bodyPr>
                  <a:lstStyle/>
                  <a:p>
                    <a:pPr algn="ctr">
                      <a:lnSpc>
                        <a:spcPct val="100000"/>
                      </a:lnSpc>
                    </a:pPr>
                    <a:r>
                      <a:rPr lang="zh-CN" altLang="en-US" sz="1600" b="1" dirty="0"/>
                      <a:t>评委的学术领域</a:t>
                    </a:r>
                  </a:p>
                </p:txBody>
              </p:sp>
              <p:sp>
                <p:nvSpPr>
                  <p:cNvPr id="65" name="Rectangle 64">
                    <a:extLst>
                      <a:ext uri="{FF2B5EF4-FFF2-40B4-BE49-F238E27FC236}">
                        <a16:creationId xmlns:a16="http://schemas.microsoft.com/office/drawing/2014/main" id="{92F24781-2C23-44C7-8B30-996B305F2943}"/>
                      </a:ext>
                    </a:extLst>
                  </p:cNvPr>
                  <p:cNvSpPr/>
                  <p:nvPr/>
                </p:nvSpPr>
                <p:spPr>
                  <a:xfrm flipH="1">
                    <a:off x="1496237" y="4647540"/>
                    <a:ext cx="1547041" cy="402291"/>
                  </a:xfrm>
                  <a:prstGeom prst="rect">
                    <a:avLst/>
                  </a:prstGeom>
                  <a:noFill/>
                  <a:ln w="57150" cap="rnd">
                    <a:noFill/>
                    <a:prstDash val="solid"/>
                    <a:round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0000" tIns="46800" rIns="90000" bIns="46800" numCol="1" spcCol="0" rtlCol="0" fromWordArt="0" anchor="t" anchorCtr="0" forceAA="0" compatLnSpc="1">
                    <a:noAutofit/>
                  </a:bodyPr>
                  <a:lstStyle/>
                  <a:p>
                    <a:pPr algn="ctr">
                      <a:lnSpc>
                        <a:spcPct val="120000"/>
                      </a:lnSpc>
                    </a:pPr>
                    <a:r>
                      <a:rPr lang="zh-CN" altLang="en-US" sz="1200" dirty="0">
                        <a:solidFill>
                          <a:schemeClr val="tx1"/>
                        </a:solidFill>
                      </a:rPr>
                      <a:t>了解评委的研究专长和学术方向</a:t>
                    </a:r>
                  </a:p>
                </p:txBody>
              </p:sp>
            </p:grpSp>
            <p:grpSp>
              <p:nvGrpSpPr>
                <p:cNvPr id="3" name="Group 2">
                  <a:extLst>
                    <a:ext uri="{FF2B5EF4-FFF2-40B4-BE49-F238E27FC236}">
                      <a16:creationId xmlns:a16="http://schemas.microsoft.com/office/drawing/2014/main" id="{6C5EA88A-A4CF-4573-85D4-1CBA64492407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4380589" y="2543597"/>
                  <a:ext cx="540002" cy="540000"/>
                  <a:chOff x="4181030" y="2419251"/>
                  <a:chExt cx="540002" cy="540000"/>
                </a:xfrm>
              </p:grpSpPr>
              <p:sp>
                <p:nvSpPr>
                  <p:cNvPr id="19" name="Oval 18">
                    <a:extLst>
                      <a:ext uri="{FF2B5EF4-FFF2-40B4-BE49-F238E27FC236}">
                        <a16:creationId xmlns:a16="http://schemas.microsoft.com/office/drawing/2014/main" id="{3F095B91-5B97-486C-8DD7-D73DDC094066}"/>
                      </a:ext>
                    </a:extLst>
                  </p:cNvPr>
                  <p:cNvSpPr/>
                  <p:nvPr/>
                </p:nvSpPr>
                <p:spPr>
                  <a:xfrm>
                    <a:off x="4181030" y="2419251"/>
                    <a:ext cx="540002" cy="540000"/>
                  </a:xfrm>
                  <a:prstGeom prst="ellipse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</p:spPr>
                <p:txBody>
                  <a:bodyPr wrap="none" lIns="108000" tIns="108000" rIns="108000" bIns="108000" rtlCol="0" anchor="ctr" anchorCtr="0">
                    <a:noAutofit/>
                  </a:bodyPr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9pPr>
                  </a:lstStyle>
                  <a:p>
                    <a:pPr algn="ctr"/>
                    <a:endParaRPr kumimoji="1" lang="zh-CN" altLang="en-US" sz="2000" b="1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20" name="Freeform: Shape 19">
                    <a:extLst>
                      <a:ext uri="{FF2B5EF4-FFF2-40B4-BE49-F238E27FC236}">
                        <a16:creationId xmlns:a16="http://schemas.microsoft.com/office/drawing/2014/main" id="{7F51B80D-0D2C-42EC-9F37-8491DFE4EDF2}"/>
                      </a:ext>
                    </a:extLst>
                  </p:cNvPr>
                  <p:cNvSpPr/>
                  <p:nvPr/>
                </p:nvSpPr>
                <p:spPr>
                  <a:xfrm>
                    <a:off x="4344146" y="2580446"/>
                    <a:ext cx="213771" cy="234327"/>
                  </a:xfrm>
                  <a:custGeom>
                    <a:avLst/>
                    <a:gdLst>
                      <a:gd name="connsiteX0" fmla="*/ 248770 w 495300"/>
                      <a:gd name="connsiteY0" fmla="*/ 621 h 542925"/>
                      <a:gd name="connsiteX1" fmla="*/ 496420 w 495300"/>
                      <a:gd name="connsiteY1" fmla="*/ 248271 h 542925"/>
                      <a:gd name="connsiteX2" fmla="*/ 323827 w 495300"/>
                      <a:gd name="connsiteY2" fmla="*/ 484396 h 542925"/>
                      <a:gd name="connsiteX3" fmla="*/ 346973 w 495300"/>
                      <a:gd name="connsiteY3" fmla="*/ 524496 h 542925"/>
                      <a:gd name="connsiteX4" fmla="*/ 420220 w 495300"/>
                      <a:gd name="connsiteY4" fmla="*/ 524496 h 542925"/>
                      <a:gd name="connsiteX5" fmla="*/ 420220 w 495300"/>
                      <a:gd name="connsiteY5" fmla="*/ 543546 h 542925"/>
                      <a:gd name="connsiteX6" fmla="*/ 77320 w 495300"/>
                      <a:gd name="connsiteY6" fmla="*/ 543546 h 542925"/>
                      <a:gd name="connsiteX7" fmla="*/ 77320 w 495300"/>
                      <a:gd name="connsiteY7" fmla="*/ 524496 h 542925"/>
                      <a:gd name="connsiteX8" fmla="*/ 150567 w 495300"/>
                      <a:gd name="connsiteY8" fmla="*/ 524496 h 542925"/>
                      <a:gd name="connsiteX9" fmla="*/ 173713 w 495300"/>
                      <a:gd name="connsiteY9" fmla="*/ 484396 h 542925"/>
                      <a:gd name="connsiteX10" fmla="*/ 1120 w 495300"/>
                      <a:gd name="connsiteY10" fmla="*/ 248271 h 542925"/>
                      <a:gd name="connsiteX11" fmla="*/ 248770 w 495300"/>
                      <a:gd name="connsiteY11" fmla="*/ 621 h 542925"/>
                      <a:gd name="connsiteX12" fmla="*/ 192763 w 495300"/>
                      <a:gd name="connsiteY12" fmla="*/ 489539 h 542925"/>
                      <a:gd name="connsiteX13" fmla="*/ 172570 w 495300"/>
                      <a:gd name="connsiteY13" fmla="*/ 524496 h 542925"/>
                      <a:gd name="connsiteX14" fmla="*/ 324970 w 495300"/>
                      <a:gd name="connsiteY14" fmla="*/ 524496 h 542925"/>
                      <a:gd name="connsiteX15" fmla="*/ 304777 w 495300"/>
                      <a:gd name="connsiteY15" fmla="*/ 489539 h 542925"/>
                      <a:gd name="connsiteX16" fmla="*/ 248770 w 495300"/>
                      <a:gd name="connsiteY16" fmla="*/ 495921 h 542925"/>
                      <a:gd name="connsiteX17" fmla="*/ 192763 w 495300"/>
                      <a:gd name="connsiteY17" fmla="*/ 489539 h 542925"/>
                      <a:gd name="connsiteX18" fmla="*/ 248770 w 495300"/>
                      <a:gd name="connsiteY18" fmla="*/ 143496 h 542925"/>
                      <a:gd name="connsiteX19" fmla="*/ 143995 w 495300"/>
                      <a:gd name="connsiteY19" fmla="*/ 248271 h 542925"/>
                      <a:gd name="connsiteX20" fmla="*/ 248770 w 495300"/>
                      <a:gd name="connsiteY20" fmla="*/ 353046 h 542925"/>
                      <a:gd name="connsiteX21" fmla="*/ 353545 w 495300"/>
                      <a:gd name="connsiteY21" fmla="*/ 248271 h 542925"/>
                      <a:gd name="connsiteX22" fmla="*/ 248770 w 495300"/>
                      <a:gd name="connsiteY22" fmla="*/ 143496 h 542925"/>
                      <a:gd name="connsiteX23" fmla="*/ 367833 w 495300"/>
                      <a:gd name="connsiteY23" fmla="*/ 114921 h 542925"/>
                      <a:gd name="connsiteX24" fmla="*/ 353545 w 495300"/>
                      <a:gd name="connsiteY24" fmla="*/ 129209 h 542925"/>
                      <a:gd name="connsiteX25" fmla="*/ 367833 w 495300"/>
                      <a:gd name="connsiteY25" fmla="*/ 143496 h 542925"/>
                      <a:gd name="connsiteX26" fmla="*/ 382120 w 495300"/>
                      <a:gd name="connsiteY26" fmla="*/ 129209 h 542925"/>
                      <a:gd name="connsiteX27" fmla="*/ 367833 w 495300"/>
                      <a:gd name="connsiteY27" fmla="*/ 114921 h 5429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</a:cxnLst>
                    <a:rect l="l" t="t" r="r" b="b"/>
                    <a:pathLst>
                      <a:path w="495300" h="542925">
                        <a:moveTo>
                          <a:pt x="248770" y="621"/>
                        </a:moveTo>
                        <a:cubicBezTo>
                          <a:pt x="385549" y="621"/>
                          <a:pt x="496420" y="111492"/>
                          <a:pt x="496420" y="248271"/>
                        </a:cubicBezTo>
                        <a:cubicBezTo>
                          <a:pt x="496420" y="358856"/>
                          <a:pt x="423935" y="452582"/>
                          <a:pt x="323827" y="484396"/>
                        </a:cubicBezTo>
                        <a:lnTo>
                          <a:pt x="346973" y="524496"/>
                        </a:lnTo>
                        <a:lnTo>
                          <a:pt x="420220" y="524496"/>
                        </a:lnTo>
                        <a:lnTo>
                          <a:pt x="420220" y="543546"/>
                        </a:lnTo>
                        <a:lnTo>
                          <a:pt x="77320" y="543546"/>
                        </a:lnTo>
                        <a:lnTo>
                          <a:pt x="77320" y="524496"/>
                        </a:lnTo>
                        <a:lnTo>
                          <a:pt x="150567" y="524496"/>
                        </a:lnTo>
                        <a:lnTo>
                          <a:pt x="173713" y="484396"/>
                        </a:lnTo>
                        <a:cubicBezTo>
                          <a:pt x="73605" y="452582"/>
                          <a:pt x="1120" y="358856"/>
                          <a:pt x="1120" y="248271"/>
                        </a:cubicBezTo>
                        <a:cubicBezTo>
                          <a:pt x="1120" y="111492"/>
                          <a:pt x="111991" y="621"/>
                          <a:pt x="248770" y="621"/>
                        </a:cubicBezTo>
                        <a:close/>
                        <a:moveTo>
                          <a:pt x="192763" y="489539"/>
                        </a:moveTo>
                        <a:lnTo>
                          <a:pt x="172570" y="524496"/>
                        </a:lnTo>
                        <a:lnTo>
                          <a:pt x="324970" y="524496"/>
                        </a:lnTo>
                        <a:lnTo>
                          <a:pt x="304777" y="489539"/>
                        </a:lnTo>
                        <a:cubicBezTo>
                          <a:pt x="286775" y="493730"/>
                          <a:pt x="268010" y="495921"/>
                          <a:pt x="248770" y="495921"/>
                        </a:cubicBezTo>
                        <a:cubicBezTo>
                          <a:pt x="229530" y="495921"/>
                          <a:pt x="210765" y="493730"/>
                          <a:pt x="192763" y="489539"/>
                        </a:cubicBezTo>
                        <a:close/>
                        <a:moveTo>
                          <a:pt x="248770" y="143496"/>
                        </a:moveTo>
                        <a:cubicBezTo>
                          <a:pt x="190858" y="143496"/>
                          <a:pt x="143995" y="190359"/>
                          <a:pt x="143995" y="248271"/>
                        </a:cubicBezTo>
                        <a:cubicBezTo>
                          <a:pt x="143995" y="306183"/>
                          <a:pt x="190858" y="353046"/>
                          <a:pt x="248770" y="353046"/>
                        </a:cubicBezTo>
                        <a:cubicBezTo>
                          <a:pt x="306682" y="353046"/>
                          <a:pt x="353545" y="306183"/>
                          <a:pt x="353545" y="248271"/>
                        </a:cubicBezTo>
                        <a:cubicBezTo>
                          <a:pt x="353545" y="190359"/>
                          <a:pt x="306682" y="143496"/>
                          <a:pt x="248770" y="143496"/>
                        </a:cubicBezTo>
                        <a:close/>
                        <a:moveTo>
                          <a:pt x="367833" y="114921"/>
                        </a:moveTo>
                        <a:cubicBezTo>
                          <a:pt x="359927" y="114921"/>
                          <a:pt x="353545" y="121303"/>
                          <a:pt x="353545" y="129209"/>
                        </a:cubicBezTo>
                        <a:cubicBezTo>
                          <a:pt x="353545" y="137114"/>
                          <a:pt x="359927" y="143496"/>
                          <a:pt x="367833" y="143496"/>
                        </a:cubicBezTo>
                        <a:cubicBezTo>
                          <a:pt x="375738" y="143496"/>
                          <a:pt x="382120" y="137114"/>
                          <a:pt x="382120" y="129209"/>
                        </a:cubicBezTo>
                        <a:cubicBezTo>
                          <a:pt x="382120" y="121303"/>
                          <a:pt x="375738" y="114921"/>
                          <a:pt x="367833" y="114921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12700" cap="rnd">
                    <a:noFill/>
                    <a:prstDash val="solid"/>
                    <a:round/>
                    <a:headEnd/>
                    <a:tailEnd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rmAutofit fontScale="55000" lnSpcReduction="20000"/>
                  </a:bodyPr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9pPr>
                  </a:lstStyle>
                  <a:p>
                    <a:pPr algn="ctr" defTabSz="914354"/>
                    <a:endParaRPr lang="zh-CN" altLang="en-US" sz="2000" b="1" dirty="0">
                      <a:solidFill>
                        <a:schemeClr val="bg1"/>
                      </a:solidFill>
                    </a:endParaRPr>
                  </a:p>
                </p:txBody>
              </p:sp>
            </p:grpSp>
          </p:grpSp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A1581ECA-84AA-4C0A-B41E-09C8FE3C2408}"/>
                  </a:ext>
                </a:extLst>
              </p:cNvPr>
              <p:cNvGrpSpPr/>
              <p:nvPr/>
            </p:nvGrpSpPr>
            <p:grpSpPr>
              <a:xfrm>
                <a:off x="2924892" y="3022322"/>
                <a:ext cx="1800532" cy="2096545"/>
                <a:chOff x="2924892" y="3022322"/>
                <a:chExt cx="1800532" cy="2096545"/>
              </a:xfrm>
            </p:grpSpPr>
            <p:sp>
              <p:nvSpPr>
                <p:cNvPr id="62" name="Oval 61">
                  <a:extLst>
                    <a:ext uri="{FF2B5EF4-FFF2-40B4-BE49-F238E27FC236}">
                      <a16:creationId xmlns:a16="http://schemas.microsoft.com/office/drawing/2014/main" id="{DA471730-F8F1-4F82-B631-7223EB723C6F}"/>
                    </a:ext>
                  </a:extLst>
                </p:cNvPr>
                <p:cNvSpPr/>
                <p:nvPr/>
              </p:nvSpPr>
              <p:spPr>
                <a:xfrm>
                  <a:off x="2924894" y="3318341"/>
                  <a:ext cx="1800530" cy="1800526"/>
                </a:xfrm>
                <a:prstGeom prst="ellipse">
                  <a:avLst/>
                </a:prstGeom>
                <a:solidFill>
                  <a:schemeClr val="tx1">
                    <a:lumMod val="25000"/>
                    <a:lumOff val="75000"/>
                    <a:alpha val="20000"/>
                  </a:schemeClr>
                </a:solidFill>
                <a:ln w="6055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9pPr>
                </a:lstStyle>
                <a:p>
                  <a:endParaRPr lang="zh-CN" altLang="en-US" dirty="0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63" name="Group 62">
                  <a:extLst>
                    <a:ext uri="{FF2B5EF4-FFF2-40B4-BE49-F238E27FC236}">
                      <a16:creationId xmlns:a16="http://schemas.microsoft.com/office/drawing/2014/main" id="{65460A6A-A80D-4227-A37F-090D343C9653}"/>
                    </a:ext>
                  </a:extLst>
                </p:cNvPr>
                <p:cNvGrpSpPr/>
                <p:nvPr/>
              </p:nvGrpSpPr>
              <p:grpSpPr>
                <a:xfrm>
                  <a:off x="2924892" y="3896683"/>
                  <a:ext cx="1800532" cy="770442"/>
                  <a:chOff x="1369491" y="4279389"/>
                  <a:chExt cx="1800532" cy="770442"/>
                </a:xfrm>
              </p:grpSpPr>
              <p:sp>
                <p:nvSpPr>
                  <p:cNvPr id="71" name="TextBox 70">
                    <a:extLst>
                      <a:ext uri="{FF2B5EF4-FFF2-40B4-BE49-F238E27FC236}">
                        <a16:creationId xmlns:a16="http://schemas.microsoft.com/office/drawing/2014/main" id="{63D41DF3-1807-4623-9D86-3144387452AC}"/>
                      </a:ext>
                    </a:extLst>
                  </p:cNvPr>
                  <p:cNvSpPr txBox="1"/>
                  <p:nvPr/>
                </p:nvSpPr>
                <p:spPr>
                  <a:xfrm>
                    <a:off x="1369491" y="4279389"/>
                    <a:ext cx="1800532" cy="340735"/>
                  </a:xfrm>
                  <a:prstGeom prst="rect">
                    <a:avLst/>
                  </a:prstGeom>
                  <a:noFill/>
                </p:spPr>
                <p:txBody>
                  <a:bodyPr wrap="none" lIns="90000" tIns="46800" rIns="90000" bIns="46800" rtlCol="0" anchor="b" anchorCtr="0">
                    <a:normAutofit/>
                  </a:bodyPr>
                  <a:lstStyle/>
                  <a:p>
                    <a:pPr algn="ctr">
                      <a:lnSpc>
                        <a:spcPct val="100000"/>
                      </a:lnSpc>
                    </a:pPr>
                    <a:r>
                      <a:rPr lang="zh-CN" altLang="en-US" sz="1600" b="1" dirty="0"/>
                      <a:t>评委的研究成果</a:t>
                    </a:r>
                  </a:p>
                </p:txBody>
              </p:sp>
              <p:sp>
                <p:nvSpPr>
                  <p:cNvPr id="74" name="Rectangle 73">
                    <a:extLst>
                      <a:ext uri="{FF2B5EF4-FFF2-40B4-BE49-F238E27FC236}">
                        <a16:creationId xmlns:a16="http://schemas.microsoft.com/office/drawing/2014/main" id="{C3FA8246-9BFB-43CF-B0E9-6D98D93F1386}"/>
                      </a:ext>
                    </a:extLst>
                  </p:cNvPr>
                  <p:cNvSpPr/>
                  <p:nvPr/>
                </p:nvSpPr>
                <p:spPr>
                  <a:xfrm flipH="1">
                    <a:off x="1496237" y="4647540"/>
                    <a:ext cx="1547041" cy="402291"/>
                  </a:xfrm>
                  <a:prstGeom prst="rect">
                    <a:avLst/>
                  </a:prstGeom>
                  <a:noFill/>
                  <a:ln w="57150" cap="rnd">
                    <a:noFill/>
                    <a:prstDash val="solid"/>
                    <a:round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0000" tIns="46800" rIns="90000" bIns="46800" numCol="1" spcCol="0" rtlCol="0" fromWordArt="0" anchor="t" anchorCtr="0" forceAA="0" compatLnSpc="1">
                    <a:noAutofit/>
                  </a:bodyPr>
                  <a:lstStyle/>
                  <a:p>
                    <a:pPr algn="ctr">
                      <a:lnSpc>
                        <a:spcPct val="120000"/>
                      </a:lnSpc>
                    </a:pPr>
                    <a:r>
                      <a:rPr lang="zh-CN" altLang="en-US" sz="1200" dirty="0">
                        <a:solidFill>
                          <a:schemeClr val="tx1"/>
                        </a:solidFill>
                      </a:rPr>
                      <a:t>了解评委在相关领域的贡献和成就</a:t>
                    </a:r>
                  </a:p>
                </p:txBody>
              </p:sp>
            </p:grpSp>
            <p:grpSp>
              <p:nvGrpSpPr>
                <p:cNvPr id="44" name="Group 43">
                  <a:extLst>
                    <a:ext uri="{FF2B5EF4-FFF2-40B4-BE49-F238E27FC236}">
                      <a16:creationId xmlns:a16="http://schemas.microsoft.com/office/drawing/2014/main" id="{0B4D6428-B7D0-41AB-AB5A-B5BF61BA0047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3555157" y="3022322"/>
                  <a:ext cx="540002" cy="540000"/>
                  <a:chOff x="2980071" y="1714401"/>
                  <a:chExt cx="540002" cy="540000"/>
                </a:xfrm>
              </p:grpSpPr>
              <p:sp>
                <p:nvSpPr>
                  <p:cNvPr id="48" name="Oval 47">
                    <a:extLst>
                      <a:ext uri="{FF2B5EF4-FFF2-40B4-BE49-F238E27FC236}">
                        <a16:creationId xmlns:a16="http://schemas.microsoft.com/office/drawing/2014/main" id="{E793972B-3B64-4DE6-8FAB-A3814FB63014}"/>
                      </a:ext>
                    </a:extLst>
                  </p:cNvPr>
                  <p:cNvSpPr/>
                  <p:nvPr/>
                </p:nvSpPr>
                <p:spPr>
                  <a:xfrm>
                    <a:off x="2980071" y="1714401"/>
                    <a:ext cx="540002" cy="540000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57150" cap="rnd">
                    <a:noFill/>
                    <a:prstDash val="solid"/>
                    <a:round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normAutofit lnSpcReduction="10000"/>
                  </a:bodyPr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9pPr>
                  </a:lstStyle>
                  <a:p>
                    <a:pPr algn="ctr" defTabSz="913765"/>
                    <a:endParaRPr lang="zh-CN" altLang="en-US" sz="2000" b="1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50" name="Freeform: Shape 49">
                    <a:extLst>
                      <a:ext uri="{FF2B5EF4-FFF2-40B4-BE49-F238E27FC236}">
                        <a16:creationId xmlns:a16="http://schemas.microsoft.com/office/drawing/2014/main" id="{B69C0604-4FF1-441F-B459-CA3D9AC32426}"/>
                      </a:ext>
                    </a:extLst>
                  </p:cNvPr>
                  <p:cNvSpPr/>
                  <p:nvPr/>
                </p:nvSpPr>
                <p:spPr>
                  <a:xfrm>
                    <a:off x="3132909" y="1896529"/>
                    <a:ext cx="234327" cy="175744"/>
                  </a:xfrm>
                  <a:custGeom>
                    <a:avLst/>
                    <a:gdLst>
                      <a:gd name="connsiteX0" fmla="*/ 505433 w 533400"/>
                      <a:gd name="connsiteY0" fmla="*/ 621 h 400050"/>
                      <a:gd name="connsiteX1" fmla="*/ 534008 w 533400"/>
                      <a:gd name="connsiteY1" fmla="*/ 29196 h 400050"/>
                      <a:gd name="connsiteX2" fmla="*/ 534008 w 533400"/>
                      <a:gd name="connsiteY2" fmla="*/ 372096 h 400050"/>
                      <a:gd name="connsiteX3" fmla="*/ 505433 w 533400"/>
                      <a:gd name="connsiteY3" fmla="*/ 400671 h 400050"/>
                      <a:gd name="connsiteX4" fmla="*/ 29183 w 533400"/>
                      <a:gd name="connsiteY4" fmla="*/ 400671 h 400050"/>
                      <a:gd name="connsiteX5" fmla="*/ 608 w 533400"/>
                      <a:gd name="connsiteY5" fmla="*/ 372096 h 400050"/>
                      <a:gd name="connsiteX6" fmla="*/ 608 w 533400"/>
                      <a:gd name="connsiteY6" fmla="*/ 29196 h 400050"/>
                      <a:gd name="connsiteX7" fmla="*/ 29183 w 533400"/>
                      <a:gd name="connsiteY7" fmla="*/ 621 h 400050"/>
                      <a:gd name="connsiteX8" fmla="*/ 505433 w 533400"/>
                      <a:gd name="connsiteY8" fmla="*/ 621 h 400050"/>
                      <a:gd name="connsiteX9" fmla="*/ 391419 w 533400"/>
                      <a:gd name="connsiteY9" fmla="*/ 198646 h 400050"/>
                      <a:gd name="connsiteX10" fmla="*/ 351414 w 533400"/>
                      <a:gd name="connsiteY10" fmla="*/ 204170 h 400050"/>
                      <a:gd name="connsiteX11" fmla="*/ 351414 w 533400"/>
                      <a:gd name="connsiteY11" fmla="*/ 204170 h 400050"/>
                      <a:gd name="connsiteX12" fmla="*/ 267118 w 533400"/>
                      <a:gd name="connsiteY12" fmla="*/ 315613 h 400050"/>
                      <a:gd name="connsiteX13" fmla="*/ 264641 w 533400"/>
                      <a:gd name="connsiteY13" fmla="*/ 318470 h 400050"/>
                      <a:gd name="connsiteX14" fmla="*/ 224255 w 533400"/>
                      <a:gd name="connsiteY14" fmla="*/ 318756 h 400050"/>
                      <a:gd name="connsiteX15" fmla="*/ 224255 w 533400"/>
                      <a:gd name="connsiteY15" fmla="*/ 318756 h 400050"/>
                      <a:gd name="connsiteX16" fmla="*/ 162152 w 533400"/>
                      <a:gd name="connsiteY16" fmla="*/ 257415 h 400050"/>
                      <a:gd name="connsiteX17" fmla="*/ 160247 w 533400"/>
                      <a:gd name="connsiteY17" fmla="*/ 255701 h 400050"/>
                      <a:gd name="connsiteX18" fmla="*/ 120052 w 533400"/>
                      <a:gd name="connsiteY18" fmla="*/ 259606 h 400050"/>
                      <a:gd name="connsiteX19" fmla="*/ 120052 w 533400"/>
                      <a:gd name="connsiteY19" fmla="*/ 259606 h 400050"/>
                      <a:gd name="connsiteX20" fmla="*/ 32517 w 533400"/>
                      <a:gd name="connsiteY20" fmla="*/ 366095 h 400050"/>
                      <a:gd name="connsiteX21" fmla="*/ 30326 w 533400"/>
                      <a:gd name="connsiteY21" fmla="*/ 372096 h 400050"/>
                      <a:gd name="connsiteX22" fmla="*/ 39851 w 533400"/>
                      <a:gd name="connsiteY22" fmla="*/ 381621 h 400050"/>
                      <a:gd name="connsiteX23" fmla="*/ 39851 w 533400"/>
                      <a:gd name="connsiteY23" fmla="*/ 381621 h 400050"/>
                      <a:gd name="connsiteX24" fmla="*/ 497242 w 533400"/>
                      <a:gd name="connsiteY24" fmla="*/ 381621 h 400050"/>
                      <a:gd name="connsiteX25" fmla="*/ 502480 w 533400"/>
                      <a:gd name="connsiteY25" fmla="*/ 380002 h 400050"/>
                      <a:gd name="connsiteX26" fmla="*/ 505147 w 533400"/>
                      <a:gd name="connsiteY26" fmla="*/ 366762 h 400050"/>
                      <a:gd name="connsiteX27" fmla="*/ 505147 w 533400"/>
                      <a:gd name="connsiteY27" fmla="*/ 366762 h 400050"/>
                      <a:gd name="connsiteX28" fmla="*/ 397991 w 533400"/>
                      <a:gd name="connsiteY28" fmla="*/ 205504 h 400050"/>
                      <a:gd name="connsiteX29" fmla="*/ 391419 w 533400"/>
                      <a:gd name="connsiteY29" fmla="*/ 198646 h 400050"/>
                      <a:gd name="connsiteX30" fmla="*/ 95858 w 533400"/>
                      <a:gd name="connsiteY30" fmla="*/ 57771 h 400050"/>
                      <a:gd name="connsiteX31" fmla="*/ 57758 w 533400"/>
                      <a:gd name="connsiteY31" fmla="*/ 95871 h 400050"/>
                      <a:gd name="connsiteX32" fmla="*/ 95858 w 533400"/>
                      <a:gd name="connsiteY32" fmla="*/ 133971 h 400050"/>
                      <a:gd name="connsiteX33" fmla="*/ 133958 w 533400"/>
                      <a:gd name="connsiteY33" fmla="*/ 95871 h 400050"/>
                      <a:gd name="connsiteX34" fmla="*/ 95858 w 533400"/>
                      <a:gd name="connsiteY34" fmla="*/ 57771 h 4000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</a:cxnLst>
                    <a:rect l="l" t="t" r="r" b="b"/>
                    <a:pathLst>
                      <a:path w="533400" h="400050">
                        <a:moveTo>
                          <a:pt x="505433" y="621"/>
                        </a:moveTo>
                        <a:cubicBezTo>
                          <a:pt x="521245" y="621"/>
                          <a:pt x="534008" y="13385"/>
                          <a:pt x="534008" y="29196"/>
                        </a:cubicBezTo>
                        <a:lnTo>
                          <a:pt x="534008" y="372096"/>
                        </a:lnTo>
                        <a:cubicBezTo>
                          <a:pt x="534008" y="387907"/>
                          <a:pt x="521245" y="400671"/>
                          <a:pt x="505433" y="400671"/>
                        </a:cubicBezTo>
                        <a:lnTo>
                          <a:pt x="29183" y="400671"/>
                        </a:lnTo>
                        <a:cubicBezTo>
                          <a:pt x="13371" y="400671"/>
                          <a:pt x="608" y="387907"/>
                          <a:pt x="608" y="372096"/>
                        </a:cubicBezTo>
                        <a:lnTo>
                          <a:pt x="608" y="29196"/>
                        </a:lnTo>
                        <a:cubicBezTo>
                          <a:pt x="608" y="13385"/>
                          <a:pt x="13371" y="621"/>
                          <a:pt x="29183" y="621"/>
                        </a:cubicBezTo>
                        <a:lnTo>
                          <a:pt x="505433" y="621"/>
                        </a:lnTo>
                        <a:close/>
                        <a:moveTo>
                          <a:pt x="391419" y="198646"/>
                        </a:moveTo>
                        <a:cubicBezTo>
                          <a:pt x="378846" y="189121"/>
                          <a:pt x="360939" y="191597"/>
                          <a:pt x="351414" y="204170"/>
                        </a:cubicBezTo>
                        <a:lnTo>
                          <a:pt x="351414" y="204170"/>
                        </a:lnTo>
                        <a:lnTo>
                          <a:pt x="267118" y="315613"/>
                        </a:lnTo>
                        <a:cubicBezTo>
                          <a:pt x="266355" y="316660"/>
                          <a:pt x="265498" y="317518"/>
                          <a:pt x="264641" y="318470"/>
                        </a:cubicBezTo>
                        <a:cubicBezTo>
                          <a:pt x="253592" y="329710"/>
                          <a:pt x="235495" y="329805"/>
                          <a:pt x="224255" y="318756"/>
                        </a:cubicBezTo>
                        <a:lnTo>
                          <a:pt x="224255" y="318756"/>
                        </a:lnTo>
                        <a:lnTo>
                          <a:pt x="162152" y="257415"/>
                        </a:lnTo>
                        <a:cubicBezTo>
                          <a:pt x="161485" y="256844"/>
                          <a:pt x="160914" y="256177"/>
                          <a:pt x="160247" y="255701"/>
                        </a:cubicBezTo>
                        <a:cubicBezTo>
                          <a:pt x="148055" y="245699"/>
                          <a:pt x="130053" y="247414"/>
                          <a:pt x="120052" y="259606"/>
                        </a:cubicBezTo>
                        <a:lnTo>
                          <a:pt x="120052" y="259606"/>
                        </a:lnTo>
                        <a:lnTo>
                          <a:pt x="32517" y="366095"/>
                        </a:lnTo>
                        <a:cubicBezTo>
                          <a:pt x="31088" y="367810"/>
                          <a:pt x="30326" y="369905"/>
                          <a:pt x="30326" y="372096"/>
                        </a:cubicBezTo>
                        <a:cubicBezTo>
                          <a:pt x="30326" y="377335"/>
                          <a:pt x="34612" y="381621"/>
                          <a:pt x="39851" y="381621"/>
                        </a:cubicBezTo>
                        <a:lnTo>
                          <a:pt x="39851" y="381621"/>
                        </a:lnTo>
                        <a:lnTo>
                          <a:pt x="497242" y="381621"/>
                        </a:lnTo>
                        <a:cubicBezTo>
                          <a:pt x="499146" y="381621"/>
                          <a:pt x="500956" y="381050"/>
                          <a:pt x="502480" y="380002"/>
                        </a:cubicBezTo>
                        <a:cubicBezTo>
                          <a:pt x="506862" y="377049"/>
                          <a:pt x="508005" y="371144"/>
                          <a:pt x="505147" y="366762"/>
                        </a:cubicBezTo>
                        <a:lnTo>
                          <a:pt x="505147" y="366762"/>
                        </a:lnTo>
                        <a:lnTo>
                          <a:pt x="397991" y="205504"/>
                        </a:lnTo>
                        <a:cubicBezTo>
                          <a:pt x="396181" y="202932"/>
                          <a:pt x="393990" y="200551"/>
                          <a:pt x="391419" y="198646"/>
                        </a:cubicBezTo>
                        <a:close/>
                        <a:moveTo>
                          <a:pt x="95858" y="57771"/>
                        </a:moveTo>
                        <a:cubicBezTo>
                          <a:pt x="74808" y="57771"/>
                          <a:pt x="57758" y="74821"/>
                          <a:pt x="57758" y="95871"/>
                        </a:cubicBezTo>
                        <a:cubicBezTo>
                          <a:pt x="57758" y="116921"/>
                          <a:pt x="74808" y="133971"/>
                          <a:pt x="95858" y="133971"/>
                        </a:cubicBezTo>
                        <a:cubicBezTo>
                          <a:pt x="116908" y="133971"/>
                          <a:pt x="133958" y="116921"/>
                          <a:pt x="133958" y="95871"/>
                        </a:cubicBezTo>
                        <a:cubicBezTo>
                          <a:pt x="133958" y="74821"/>
                          <a:pt x="116908" y="57771"/>
                          <a:pt x="95858" y="5777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12700" cap="rnd">
                    <a:noFill/>
                    <a:prstDash val="solid"/>
                    <a:round/>
                    <a:headEnd/>
                    <a:tailEnd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rmAutofit fontScale="25000" lnSpcReduction="20000"/>
                  </a:bodyPr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9pPr>
                  </a:lstStyle>
                  <a:p>
                    <a:pPr algn="ctr" defTabSz="914354"/>
                    <a:endParaRPr lang="zh-CN" altLang="en-US" sz="2000" b="1" dirty="0">
                      <a:solidFill>
                        <a:schemeClr val="bg1"/>
                      </a:solidFill>
                    </a:endParaRPr>
                  </a:p>
                </p:txBody>
              </p:sp>
            </p:grpSp>
          </p:grpSp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5DFD75AA-8809-4692-8E93-26395ED08602}"/>
                  </a:ext>
                </a:extLst>
              </p:cNvPr>
              <p:cNvGrpSpPr/>
              <p:nvPr/>
            </p:nvGrpSpPr>
            <p:grpSpPr>
              <a:xfrm>
                <a:off x="5189384" y="3022322"/>
                <a:ext cx="1800532" cy="2096545"/>
                <a:chOff x="5189384" y="3022322"/>
                <a:chExt cx="1800532" cy="2096545"/>
              </a:xfrm>
            </p:grpSpPr>
            <p:sp>
              <p:nvSpPr>
                <p:cNvPr id="78" name="Oval 77">
                  <a:extLst>
                    <a:ext uri="{FF2B5EF4-FFF2-40B4-BE49-F238E27FC236}">
                      <a16:creationId xmlns:a16="http://schemas.microsoft.com/office/drawing/2014/main" id="{4EBAAD73-9C41-45FD-B936-06F93D7919FC}"/>
                    </a:ext>
                  </a:extLst>
                </p:cNvPr>
                <p:cNvSpPr/>
                <p:nvPr/>
              </p:nvSpPr>
              <p:spPr>
                <a:xfrm>
                  <a:off x="5189386" y="3318341"/>
                  <a:ext cx="1800530" cy="1800526"/>
                </a:xfrm>
                <a:prstGeom prst="ellipse">
                  <a:avLst/>
                </a:prstGeom>
                <a:solidFill>
                  <a:schemeClr val="tx1">
                    <a:lumMod val="25000"/>
                    <a:lumOff val="75000"/>
                    <a:alpha val="20000"/>
                  </a:schemeClr>
                </a:solidFill>
                <a:ln w="6055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9pPr>
                </a:lstStyle>
                <a:p>
                  <a:endParaRPr lang="zh-CN" altLang="en-US" dirty="0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79" name="Group 78">
                  <a:extLst>
                    <a:ext uri="{FF2B5EF4-FFF2-40B4-BE49-F238E27FC236}">
                      <a16:creationId xmlns:a16="http://schemas.microsoft.com/office/drawing/2014/main" id="{8E271A92-E97D-40FD-8A74-133C1C666F05}"/>
                    </a:ext>
                  </a:extLst>
                </p:cNvPr>
                <p:cNvGrpSpPr/>
                <p:nvPr/>
              </p:nvGrpSpPr>
              <p:grpSpPr>
                <a:xfrm>
                  <a:off x="5189384" y="3896683"/>
                  <a:ext cx="1800532" cy="770442"/>
                  <a:chOff x="1369491" y="4279389"/>
                  <a:chExt cx="1800532" cy="770442"/>
                </a:xfrm>
              </p:grpSpPr>
              <p:sp>
                <p:nvSpPr>
                  <p:cNvPr id="93" name="TextBox 92">
                    <a:extLst>
                      <a:ext uri="{FF2B5EF4-FFF2-40B4-BE49-F238E27FC236}">
                        <a16:creationId xmlns:a16="http://schemas.microsoft.com/office/drawing/2014/main" id="{2C0B2DFF-F8CB-4FAF-9A80-30B5A762300A}"/>
                      </a:ext>
                    </a:extLst>
                  </p:cNvPr>
                  <p:cNvSpPr txBox="1"/>
                  <p:nvPr/>
                </p:nvSpPr>
                <p:spPr>
                  <a:xfrm>
                    <a:off x="1369491" y="4279389"/>
                    <a:ext cx="1800532" cy="340735"/>
                  </a:xfrm>
                  <a:prstGeom prst="rect">
                    <a:avLst/>
                  </a:prstGeom>
                  <a:noFill/>
                </p:spPr>
                <p:txBody>
                  <a:bodyPr wrap="none" lIns="90000" tIns="46800" rIns="90000" bIns="46800" rtlCol="0" anchor="b" anchorCtr="0">
                    <a:normAutofit/>
                  </a:bodyPr>
                  <a:lstStyle/>
                  <a:p>
                    <a:pPr algn="ctr">
                      <a:lnSpc>
                        <a:spcPct val="100000"/>
                      </a:lnSpc>
                    </a:pPr>
                    <a:r>
                      <a:rPr lang="zh-CN" altLang="en-US" sz="1600" b="1" dirty="0"/>
                      <a:t>评委的学术背景</a:t>
                    </a:r>
                  </a:p>
                </p:txBody>
              </p:sp>
              <p:sp>
                <p:nvSpPr>
                  <p:cNvPr id="94" name="Rectangle 93">
                    <a:extLst>
                      <a:ext uri="{FF2B5EF4-FFF2-40B4-BE49-F238E27FC236}">
                        <a16:creationId xmlns:a16="http://schemas.microsoft.com/office/drawing/2014/main" id="{8928CA62-7FAE-4819-9560-995347BC7E36}"/>
                      </a:ext>
                    </a:extLst>
                  </p:cNvPr>
                  <p:cNvSpPr/>
                  <p:nvPr/>
                </p:nvSpPr>
                <p:spPr>
                  <a:xfrm flipH="1">
                    <a:off x="1496237" y="4647540"/>
                    <a:ext cx="1547041" cy="402291"/>
                  </a:xfrm>
                  <a:prstGeom prst="rect">
                    <a:avLst/>
                  </a:prstGeom>
                  <a:noFill/>
                  <a:ln w="57150" cap="rnd">
                    <a:noFill/>
                    <a:prstDash val="solid"/>
                    <a:round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0000" tIns="46800" rIns="90000" bIns="46800" numCol="1" spcCol="0" rtlCol="0" fromWordArt="0" anchor="t" anchorCtr="0" forceAA="0" compatLnSpc="1">
                    <a:noAutofit/>
                  </a:bodyPr>
                  <a:lstStyle/>
                  <a:p>
                    <a:pPr algn="ctr">
                      <a:lnSpc>
                        <a:spcPct val="120000"/>
                      </a:lnSpc>
                    </a:pPr>
                    <a:r>
                      <a:rPr lang="zh-CN" altLang="en-US" sz="1200" dirty="0">
                        <a:solidFill>
                          <a:schemeClr val="tx1"/>
                        </a:solidFill>
                      </a:rPr>
                      <a:t>了解评委的学术背景和教育经历</a:t>
                    </a:r>
                  </a:p>
                </p:txBody>
              </p:sp>
            </p:grpSp>
            <p:grpSp>
              <p:nvGrpSpPr>
                <p:cNvPr id="41" name="Group 40">
                  <a:extLst>
                    <a:ext uri="{FF2B5EF4-FFF2-40B4-BE49-F238E27FC236}">
                      <a16:creationId xmlns:a16="http://schemas.microsoft.com/office/drawing/2014/main" id="{F65DF7F4-4FFE-49A9-AF9A-C62D2E816990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5819649" y="3022322"/>
                  <a:ext cx="540002" cy="540000"/>
                  <a:chOff x="6325290" y="2419251"/>
                  <a:chExt cx="540002" cy="540000"/>
                </a:xfrm>
              </p:grpSpPr>
              <p:sp>
                <p:nvSpPr>
                  <p:cNvPr id="55" name="Oval 54">
                    <a:extLst>
                      <a:ext uri="{FF2B5EF4-FFF2-40B4-BE49-F238E27FC236}">
                        <a16:creationId xmlns:a16="http://schemas.microsoft.com/office/drawing/2014/main" id="{48910666-C67B-4440-B8C8-38C77D620472}"/>
                      </a:ext>
                    </a:extLst>
                  </p:cNvPr>
                  <p:cNvSpPr/>
                  <p:nvPr/>
                </p:nvSpPr>
                <p:spPr>
                  <a:xfrm>
                    <a:off x="6325290" y="2419251"/>
                    <a:ext cx="540002" cy="540000"/>
                  </a:xfrm>
                  <a:prstGeom prst="ellipse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</p:spPr>
                <p:txBody>
                  <a:bodyPr wrap="none" lIns="108000" tIns="108000" rIns="108000" bIns="108000" rtlCol="0" anchor="ctr" anchorCtr="0">
                    <a:noAutofit/>
                  </a:bodyPr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9pPr>
                  </a:lstStyle>
                  <a:p>
                    <a:pPr algn="ctr"/>
                    <a:endParaRPr kumimoji="1" lang="zh-CN" altLang="en-US" sz="2000" b="1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56" name="Freeform: Shape 55">
                    <a:extLst>
                      <a:ext uri="{FF2B5EF4-FFF2-40B4-BE49-F238E27FC236}">
                        <a16:creationId xmlns:a16="http://schemas.microsoft.com/office/drawing/2014/main" id="{E8EAFB26-2CA3-4525-9C19-E5F310E2C0D8}"/>
                      </a:ext>
                    </a:extLst>
                  </p:cNvPr>
                  <p:cNvSpPr/>
                  <p:nvPr/>
                </p:nvSpPr>
                <p:spPr>
                  <a:xfrm>
                    <a:off x="6478128" y="2595889"/>
                    <a:ext cx="234327" cy="195080"/>
                  </a:xfrm>
                  <a:custGeom>
                    <a:avLst/>
                    <a:gdLst>
                      <a:gd name="connsiteX0" fmla="*/ 483573 w 526297"/>
                      <a:gd name="connsiteY0" fmla="*/ 133971 h 438150"/>
                      <a:gd name="connsiteX1" fmla="*/ 527674 w 526297"/>
                      <a:gd name="connsiteY1" fmla="*/ 178072 h 438150"/>
                      <a:gd name="connsiteX2" fmla="*/ 527579 w 526297"/>
                      <a:gd name="connsiteY2" fmla="*/ 181501 h 438150"/>
                      <a:gd name="connsiteX3" fmla="*/ 514244 w 526297"/>
                      <a:gd name="connsiteY3" fmla="*/ 355237 h 438150"/>
                      <a:gd name="connsiteX4" fmla="*/ 485764 w 526297"/>
                      <a:gd name="connsiteY4" fmla="*/ 381621 h 438150"/>
                      <a:gd name="connsiteX5" fmla="*/ 454998 w 526297"/>
                      <a:gd name="connsiteY5" fmla="*/ 381621 h 438150"/>
                      <a:gd name="connsiteX6" fmla="*/ 454998 w 526297"/>
                      <a:gd name="connsiteY6" fmla="*/ 438771 h 438150"/>
                      <a:gd name="connsiteX7" fmla="*/ 435948 w 526297"/>
                      <a:gd name="connsiteY7" fmla="*/ 438771 h 438150"/>
                      <a:gd name="connsiteX8" fmla="*/ 435948 w 526297"/>
                      <a:gd name="connsiteY8" fmla="*/ 381621 h 438150"/>
                      <a:gd name="connsiteX9" fmla="*/ 93048 w 526297"/>
                      <a:gd name="connsiteY9" fmla="*/ 381621 h 438150"/>
                      <a:gd name="connsiteX10" fmla="*/ 93048 w 526297"/>
                      <a:gd name="connsiteY10" fmla="*/ 438771 h 438150"/>
                      <a:gd name="connsiteX11" fmla="*/ 73998 w 526297"/>
                      <a:gd name="connsiteY11" fmla="*/ 438771 h 438150"/>
                      <a:gd name="connsiteX12" fmla="*/ 73998 w 526297"/>
                      <a:gd name="connsiteY12" fmla="*/ 381621 h 438150"/>
                      <a:gd name="connsiteX13" fmla="*/ 43328 w 526297"/>
                      <a:gd name="connsiteY13" fmla="*/ 381621 h 438150"/>
                      <a:gd name="connsiteX14" fmla="*/ 14848 w 526297"/>
                      <a:gd name="connsiteY14" fmla="*/ 355237 h 438150"/>
                      <a:gd name="connsiteX15" fmla="*/ 1513 w 526297"/>
                      <a:gd name="connsiteY15" fmla="*/ 181501 h 438150"/>
                      <a:gd name="connsiteX16" fmla="*/ 42089 w 526297"/>
                      <a:gd name="connsiteY16" fmla="*/ 134162 h 438150"/>
                      <a:gd name="connsiteX17" fmla="*/ 45518 w 526297"/>
                      <a:gd name="connsiteY17" fmla="*/ 134066 h 438150"/>
                      <a:gd name="connsiteX18" fmla="*/ 101906 w 526297"/>
                      <a:gd name="connsiteY18" fmla="*/ 180834 h 438150"/>
                      <a:gd name="connsiteX19" fmla="*/ 121623 w 526297"/>
                      <a:gd name="connsiteY19" fmla="*/ 286371 h 438150"/>
                      <a:gd name="connsiteX20" fmla="*/ 407373 w 526297"/>
                      <a:gd name="connsiteY20" fmla="*/ 286371 h 438150"/>
                      <a:gd name="connsiteX21" fmla="*/ 427185 w 526297"/>
                      <a:gd name="connsiteY21" fmla="*/ 180739 h 438150"/>
                      <a:gd name="connsiteX22" fmla="*/ 483573 w 526297"/>
                      <a:gd name="connsiteY22" fmla="*/ 133971 h 438150"/>
                      <a:gd name="connsiteX23" fmla="*/ 416898 w 526297"/>
                      <a:gd name="connsiteY23" fmla="*/ 621 h 438150"/>
                      <a:gd name="connsiteX24" fmla="*/ 483573 w 526297"/>
                      <a:gd name="connsiteY24" fmla="*/ 67296 h 438150"/>
                      <a:gd name="connsiteX25" fmla="*/ 483573 w 526297"/>
                      <a:gd name="connsiteY25" fmla="*/ 115397 h 438150"/>
                      <a:gd name="connsiteX26" fmla="*/ 476429 w 526297"/>
                      <a:gd name="connsiteY26" fmla="*/ 114921 h 438150"/>
                      <a:gd name="connsiteX27" fmla="*/ 412040 w 526297"/>
                      <a:gd name="connsiteY27" fmla="*/ 166451 h 438150"/>
                      <a:gd name="connsiteX28" fmla="*/ 411564 w 526297"/>
                      <a:gd name="connsiteY28" fmla="*/ 168737 h 438150"/>
                      <a:gd name="connsiteX29" fmla="*/ 393086 w 526297"/>
                      <a:gd name="connsiteY29" fmla="*/ 267321 h 438150"/>
                      <a:gd name="connsiteX30" fmla="*/ 135911 w 526297"/>
                      <a:gd name="connsiteY30" fmla="*/ 267321 h 438150"/>
                      <a:gd name="connsiteX31" fmla="*/ 117432 w 526297"/>
                      <a:gd name="connsiteY31" fmla="*/ 168737 h 438150"/>
                      <a:gd name="connsiteX32" fmla="*/ 52567 w 526297"/>
                      <a:gd name="connsiteY32" fmla="*/ 114921 h 438150"/>
                      <a:gd name="connsiteX33" fmla="*/ 54948 w 526297"/>
                      <a:gd name="connsiteY33" fmla="*/ 67296 h 438150"/>
                      <a:gd name="connsiteX34" fmla="*/ 121623 w 526297"/>
                      <a:gd name="connsiteY34" fmla="*/ 621 h 438150"/>
                      <a:gd name="connsiteX35" fmla="*/ 416898 w 526297"/>
                      <a:gd name="connsiteY35" fmla="*/ 621 h 4381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</a:cxnLst>
                    <a:rect l="l" t="t" r="r" b="b"/>
                    <a:pathLst>
                      <a:path w="526297" h="438150">
                        <a:moveTo>
                          <a:pt x="483573" y="133971"/>
                        </a:moveTo>
                        <a:cubicBezTo>
                          <a:pt x="507957" y="133971"/>
                          <a:pt x="527674" y="153688"/>
                          <a:pt x="527674" y="178072"/>
                        </a:cubicBezTo>
                        <a:cubicBezTo>
                          <a:pt x="527674" y="179215"/>
                          <a:pt x="527674" y="180358"/>
                          <a:pt x="527579" y="181501"/>
                        </a:cubicBezTo>
                        <a:lnTo>
                          <a:pt x="514244" y="355237"/>
                        </a:lnTo>
                        <a:cubicBezTo>
                          <a:pt x="513101" y="370096"/>
                          <a:pt x="500718" y="381621"/>
                          <a:pt x="485764" y="381621"/>
                        </a:cubicBezTo>
                        <a:lnTo>
                          <a:pt x="454998" y="381621"/>
                        </a:lnTo>
                        <a:lnTo>
                          <a:pt x="454998" y="438771"/>
                        </a:lnTo>
                        <a:lnTo>
                          <a:pt x="435948" y="438771"/>
                        </a:lnTo>
                        <a:lnTo>
                          <a:pt x="435948" y="381621"/>
                        </a:lnTo>
                        <a:lnTo>
                          <a:pt x="93048" y="381621"/>
                        </a:lnTo>
                        <a:lnTo>
                          <a:pt x="93048" y="438771"/>
                        </a:lnTo>
                        <a:lnTo>
                          <a:pt x="73998" y="438771"/>
                        </a:lnTo>
                        <a:lnTo>
                          <a:pt x="73998" y="381621"/>
                        </a:lnTo>
                        <a:lnTo>
                          <a:pt x="43328" y="381621"/>
                        </a:lnTo>
                        <a:cubicBezTo>
                          <a:pt x="28373" y="381621"/>
                          <a:pt x="15991" y="370096"/>
                          <a:pt x="14848" y="355237"/>
                        </a:cubicBezTo>
                        <a:lnTo>
                          <a:pt x="1513" y="181501"/>
                        </a:lnTo>
                        <a:cubicBezTo>
                          <a:pt x="-392" y="157212"/>
                          <a:pt x="17801" y="135971"/>
                          <a:pt x="42089" y="134162"/>
                        </a:cubicBezTo>
                        <a:cubicBezTo>
                          <a:pt x="43232" y="134066"/>
                          <a:pt x="44375" y="134066"/>
                          <a:pt x="45518" y="134066"/>
                        </a:cubicBezTo>
                        <a:cubicBezTo>
                          <a:pt x="73141" y="134066"/>
                          <a:pt x="96858" y="153688"/>
                          <a:pt x="101906" y="180834"/>
                        </a:cubicBezTo>
                        <a:lnTo>
                          <a:pt x="121623" y="286371"/>
                        </a:lnTo>
                        <a:lnTo>
                          <a:pt x="407373" y="286371"/>
                        </a:lnTo>
                        <a:lnTo>
                          <a:pt x="427185" y="180739"/>
                        </a:lnTo>
                        <a:cubicBezTo>
                          <a:pt x="432233" y="153592"/>
                          <a:pt x="455951" y="133971"/>
                          <a:pt x="483573" y="133971"/>
                        </a:cubicBezTo>
                        <a:close/>
                        <a:moveTo>
                          <a:pt x="416898" y="621"/>
                        </a:moveTo>
                        <a:cubicBezTo>
                          <a:pt x="453760" y="621"/>
                          <a:pt x="483573" y="30434"/>
                          <a:pt x="483573" y="67296"/>
                        </a:cubicBezTo>
                        <a:lnTo>
                          <a:pt x="483573" y="115397"/>
                        </a:lnTo>
                        <a:cubicBezTo>
                          <a:pt x="481192" y="115112"/>
                          <a:pt x="478811" y="114921"/>
                          <a:pt x="476429" y="114921"/>
                        </a:cubicBezTo>
                        <a:cubicBezTo>
                          <a:pt x="445473" y="114921"/>
                          <a:pt x="418803" y="136448"/>
                          <a:pt x="412040" y="166451"/>
                        </a:cubicBezTo>
                        <a:lnTo>
                          <a:pt x="411564" y="168737"/>
                        </a:lnTo>
                        <a:lnTo>
                          <a:pt x="393086" y="267321"/>
                        </a:lnTo>
                        <a:lnTo>
                          <a:pt x="135911" y="267321"/>
                        </a:lnTo>
                        <a:lnTo>
                          <a:pt x="117432" y="168737"/>
                        </a:lnTo>
                        <a:cubicBezTo>
                          <a:pt x="111622" y="137495"/>
                          <a:pt x="84285" y="114921"/>
                          <a:pt x="52567" y="114921"/>
                        </a:cubicBezTo>
                        <a:lnTo>
                          <a:pt x="54948" y="67296"/>
                        </a:lnTo>
                        <a:cubicBezTo>
                          <a:pt x="54948" y="30434"/>
                          <a:pt x="84761" y="621"/>
                          <a:pt x="121623" y="621"/>
                        </a:cubicBezTo>
                        <a:lnTo>
                          <a:pt x="416898" y="621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12700" cap="rnd">
                    <a:noFill/>
                    <a:prstDash val="solid"/>
                    <a:round/>
                    <a:headEnd/>
                    <a:tailEnd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rmAutofit fontScale="40000" lnSpcReduction="20000"/>
                  </a:bodyPr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9pPr>
                  </a:lstStyle>
                  <a:p>
                    <a:pPr algn="ctr" defTabSz="914354"/>
                    <a:endParaRPr lang="zh-CN" altLang="en-US" sz="2000" b="1" dirty="0">
                      <a:solidFill>
                        <a:schemeClr val="bg1"/>
                      </a:solidFill>
                    </a:endParaRPr>
                  </a:p>
                </p:txBody>
              </p:sp>
            </p:grpSp>
          </p:grpSp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F73FA776-F4A8-4BE7-91C9-95AB3D134EBF}"/>
                  </a:ext>
                </a:extLst>
              </p:cNvPr>
              <p:cNvGrpSpPr/>
              <p:nvPr/>
            </p:nvGrpSpPr>
            <p:grpSpPr>
              <a:xfrm>
                <a:off x="7453876" y="3022322"/>
                <a:ext cx="1800532" cy="2096545"/>
                <a:chOff x="7453876" y="3022322"/>
                <a:chExt cx="1800532" cy="2096545"/>
              </a:xfrm>
            </p:grpSpPr>
            <p:sp>
              <p:nvSpPr>
                <p:cNvPr id="96" name="Oval 95">
                  <a:extLst>
                    <a:ext uri="{FF2B5EF4-FFF2-40B4-BE49-F238E27FC236}">
                      <a16:creationId xmlns:a16="http://schemas.microsoft.com/office/drawing/2014/main" id="{81DACB6F-5B97-4CE5-AB55-A5968EC416E5}"/>
                    </a:ext>
                  </a:extLst>
                </p:cNvPr>
                <p:cNvSpPr/>
                <p:nvPr/>
              </p:nvSpPr>
              <p:spPr>
                <a:xfrm>
                  <a:off x="7453878" y="3318341"/>
                  <a:ext cx="1800530" cy="1800526"/>
                </a:xfrm>
                <a:prstGeom prst="ellipse">
                  <a:avLst/>
                </a:prstGeom>
                <a:solidFill>
                  <a:schemeClr val="tx1">
                    <a:lumMod val="25000"/>
                    <a:lumOff val="75000"/>
                    <a:alpha val="20000"/>
                  </a:schemeClr>
                </a:solidFill>
                <a:ln w="6055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9pPr>
                </a:lstStyle>
                <a:p>
                  <a:endParaRPr lang="zh-CN" altLang="en-US" dirty="0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97" name="Group 96">
                  <a:extLst>
                    <a:ext uri="{FF2B5EF4-FFF2-40B4-BE49-F238E27FC236}">
                      <a16:creationId xmlns:a16="http://schemas.microsoft.com/office/drawing/2014/main" id="{E10A4BA0-585A-4F5B-A52A-23E95BF25426}"/>
                    </a:ext>
                  </a:extLst>
                </p:cNvPr>
                <p:cNvGrpSpPr/>
                <p:nvPr/>
              </p:nvGrpSpPr>
              <p:grpSpPr>
                <a:xfrm>
                  <a:off x="7453876" y="3896683"/>
                  <a:ext cx="1800532" cy="770442"/>
                  <a:chOff x="1369491" y="4279389"/>
                  <a:chExt cx="1800532" cy="770442"/>
                </a:xfrm>
              </p:grpSpPr>
              <p:sp>
                <p:nvSpPr>
                  <p:cNvPr id="101" name="TextBox 100">
                    <a:extLst>
                      <a:ext uri="{FF2B5EF4-FFF2-40B4-BE49-F238E27FC236}">
                        <a16:creationId xmlns:a16="http://schemas.microsoft.com/office/drawing/2014/main" id="{37DEF4B9-9D4C-4B5A-8DB6-AB42E0657310}"/>
                      </a:ext>
                    </a:extLst>
                  </p:cNvPr>
                  <p:cNvSpPr txBox="1"/>
                  <p:nvPr/>
                </p:nvSpPr>
                <p:spPr>
                  <a:xfrm>
                    <a:off x="1369491" y="4279389"/>
                    <a:ext cx="1800532" cy="340735"/>
                  </a:xfrm>
                  <a:prstGeom prst="rect">
                    <a:avLst/>
                  </a:prstGeom>
                  <a:noFill/>
                </p:spPr>
                <p:txBody>
                  <a:bodyPr wrap="none" lIns="90000" tIns="46800" rIns="90000" bIns="46800" rtlCol="0" anchor="b" anchorCtr="0">
                    <a:normAutofit/>
                  </a:bodyPr>
                  <a:lstStyle/>
                  <a:p>
                    <a:pPr algn="ctr">
                      <a:lnSpc>
                        <a:spcPct val="100000"/>
                      </a:lnSpc>
                    </a:pPr>
                    <a:r>
                      <a:rPr lang="zh-CN" altLang="en-US" sz="1600" b="1" dirty="0"/>
                      <a:t>评委的答辩经验</a:t>
                    </a:r>
                  </a:p>
                </p:txBody>
              </p:sp>
              <p:sp>
                <p:nvSpPr>
                  <p:cNvPr id="102" name="Rectangle 101">
                    <a:extLst>
                      <a:ext uri="{FF2B5EF4-FFF2-40B4-BE49-F238E27FC236}">
                        <a16:creationId xmlns:a16="http://schemas.microsoft.com/office/drawing/2014/main" id="{21779D74-D3F5-4E96-9F23-0344EDE2B53D}"/>
                      </a:ext>
                    </a:extLst>
                  </p:cNvPr>
                  <p:cNvSpPr/>
                  <p:nvPr/>
                </p:nvSpPr>
                <p:spPr>
                  <a:xfrm flipH="1">
                    <a:off x="1496237" y="4647540"/>
                    <a:ext cx="1547041" cy="402291"/>
                  </a:xfrm>
                  <a:prstGeom prst="rect">
                    <a:avLst/>
                  </a:prstGeom>
                  <a:noFill/>
                  <a:ln w="57150" cap="rnd">
                    <a:noFill/>
                    <a:prstDash val="solid"/>
                    <a:round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0000" tIns="46800" rIns="90000" bIns="46800" numCol="1" spcCol="0" rtlCol="0" fromWordArt="0" anchor="t" anchorCtr="0" forceAA="0" compatLnSpc="1">
                    <a:noAutofit/>
                  </a:bodyPr>
                  <a:lstStyle/>
                  <a:p>
                    <a:pPr algn="ctr">
                      <a:lnSpc>
                        <a:spcPct val="120000"/>
                      </a:lnSpc>
                    </a:pPr>
                    <a:r>
                      <a:rPr lang="zh-CN" altLang="en-US" sz="1200" dirty="0">
                        <a:solidFill>
                          <a:schemeClr val="tx1"/>
                        </a:solidFill>
                      </a:rPr>
                      <a:t>了解评委在答辩方面的经验和观点</a:t>
                    </a:r>
                  </a:p>
                </p:txBody>
              </p:sp>
            </p:grpSp>
            <p:grpSp>
              <p:nvGrpSpPr>
                <p:cNvPr id="42" name="Group 41">
                  <a:extLst>
                    <a:ext uri="{FF2B5EF4-FFF2-40B4-BE49-F238E27FC236}">
                      <a16:creationId xmlns:a16="http://schemas.microsoft.com/office/drawing/2014/main" id="{14F4A325-322D-4A0B-A79D-A059F29A8C09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8084141" y="3022322"/>
                  <a:ext cx="540002" cy="540000"/>
                  <a:chOff x="5253160" y="2419251"/>
                  <a:chExt cx="540002" cy="540000"/>
                </a:xfrm>
              </p:grpSpPr>
              <p:sp>
                <p:nvSpPr>
                  <p:cNvPr id="53" name="Oval 52">
                    <a:extLst>
                      <a:ext uri="{FF2B5EF4-FFF2-40B4-BE49-F238E27FC236}">
                        <a16:creationId xmlns:a16="http://schemas.microsoft.com/office/drawing/2014/main" id="{D3F23B39-97DF-47D1-A09D-BFE65C75670A}"/>
                      </a:ext>
                    </a:extLst>
                  </p:cNvPr>
                  <p:cNvSpPr/>
                  <p:nvPr/>
                </p:nvSpPr>
                <p:spPr>
                  <a:xfrm>
                    <a:off x="5253160" y="2419251"/>
                    <a:ext cx="540002" cy="540000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57150" cap="rnd">
                    <a:noFill/>
                    <a:prstDash val="solid"/>
                    <a:round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normAutofit lnSpcReduction="10000"/>
                  </a:bodyPr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9pPr>
                  </a:lstStyle>
                  <a:p>
                    <a:pPr algn="ctr" defTabSz="913765"/>
                    <a:endParaRPr lang="zh-CN" altLang="en-US" sz="2000" b="1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54" name="Freeform: Shape 53">
                    <a:extLst>
                      <a:ext uri="{FF2B5EF4-FFF2-40B4-BE49-F238E27FC236}">
                        <a16:creationId xmlns:a16="http://schemas.microsoft.com/office/drawing/2014/main" id="{14F35F58-D911-4AD6-A68C-2BACA7431649}"/>
                      </a:ext>
                    </a:extLst>
                  </p:cNvPr>
                  <p:cNvSpPr/>
                  <p:nvPr/>
                </p:nvSpPr>
                <p:spPr>
                  <a:xfrm>
                    <a:off x="5405997" y="2578359"/>
                    <a:ext cx="234327" cy="230142"/>
                  </a:xfrm>
                  <a:custGeom>
                    <a:avLst/>
                    <a:gdLst>
                      <a:gd name="connsiteX0" fmla="*/ 343764 w 533400"/>
                      <a:gd name="connsiteY0" fmla="*/ 276846 h 523875"/>
                      <a:gd name="connsiteX1" fmla="*/ 372339 w 533400"/>
                      <a:gd name="connsiteY1" fmla="*/ 305421 h 523875"/>
                      <a:gd name="connsiteX2" fmla="*/ 372339 w 533400"/>
                      <a:gd name="connsiteY2" fmla="*/ 495921 h 523875"/>
                      <a:gd name="connsiteX3" fmla="*/ 343764 w 533400"/>
                      <a:gd name="connsiteY3" fmla="*/ 524496 h 523875"/>
                      <a:gd name="connsiteX4" fmla="*/ 191364 w 533400"/>
                      <a:gd name="connsiteY4" fmla="*/ 524496 h 523875"/>
                      <a:gd name="connsiteX5" fmla="*/ 162789 w 533400"/>
                      <a:gd name="connsiteY5" fmla="*/ 495921 h 523875"/>
                      <a:gd name="connsiteX6" fmla="*/ 162789 w 533400"/>
                      <a:gd name="connsiteY6" fmla="*/ 305421 h 523875"/>
                      <a:gd name="connsiteX7" fmla="*/ 191364 w 533400"/>
                      <a:gd name="connsiteY7" fmla="*/ 276846 h 523875"/>
                      <a:gd name="connsiteX8" fmla="*/ 343764 w 533400"/>
                      <a:gd name="connsiteY8" fmla="*/ 276846 h 523875"/>
                      <a:gd name="connsiteX9" fmla="*/ 143739 w 533400"/>
                      <a:gd name="connsiteY9" fmla="*/ 114921 h 523875"/>
                      <a:gd name="connsiteX10" fmla="*/ 179934 w 533400"/>
                      <a:gd name="connsiteY10" fmla="*/ 153021 h 523875"/>
                      <a:gd name="connsiteX11" fmla="*/ 181839 w 533400"/>
                      <a:gd name="connsiteY11" fmla="*/ 153021 h 523875"/>
                      <a:gd name="connsiteX12" fmla="*/ 353289 w 533400"/>
                      <a:gd name="connsiteY12" fmla="*/ 153021 h 523875"/>
                      <a:gd name="connsiteX13" fmla="*/ 391389 w 533400"/>
                      <a:gd name="connsiteY13" fmla="*/ 116826 h 523875"/>
                      <a:gd name="connsiteX14" fmla="*/ 391389 w 533400"/>
                      <a:gd name="connsiteY14" fmla="*/ 114921 h 523875"/>
                      <a:gd name="connsiteX15" fmla="*/ 505689 w 533400"/>
                      <a:gd name="connsiteY15" fmla="*/ 114921 h 523875"/>
                      <a:gd name="connsiteX16" fmla="*/ 534264 w 533400"/>
                      <a:gd name="connsiteY16" fmla="*/ 143496 h 523875"/>
                      <a:gd name="connsiteX17" fmla="*/ 534264 w 533400"/>
                      <a:gd name="connsiteY17" fmla="*/ 381621 h 523875"/>
                      <a:gd name="connsiteX18" fmla="*/ 505689 w 533400"/>
                      <a:gd name="connsiteY18" fmla="*/ 410196 h 523875"/>
                      <a:gd name="connsiteX19" fmla="*/ 391389 w 533400"/>
                      <a:gd name="connsiteY19" fmla="*/ 410196 h 523875"/>
                      <a:gd name="connsiteX20" fmla="*/ 391389 w 533400"/>
                      <a:gd name="connsiteY20" fmla="*/ 295896 h 523875"/>
                      <a:gd name="connsiteX21" fmla="*/ 355194 w 533400"/>
                      <a:gd name="connsiteY21" fmla="*/ 257796 h 523875"/>
                      <a:gd name="connsiteX22" fmla="*/ 353289 w 533400"/>
                      <a:gd name="connsiteY22" fmla="*/ 257796 h 523875"/>
                      <a:gd name="connsiteX23" fmla="*/ 181839 w 533400"/>
                      <a:gd name="connsiteY23" fmla="*/ 257796 h 523875"/>
                      <a:gd name="connsiteX24" fmla="*/ 143739 w 533400"/>
                      <a:gd name="connsiteY24" fmla="*/ 293991 h 523875"/>
                      <a:gd name="connsiteX25" fmla="*/ 143739 w 533400"/>
                      <a:gd name="connsiteY25" fmla="*/ 295896 h 523875"/>
                      <a:gd name="connsiteX26" fmla="*/ 143739 w 533400"/>
                      <a:gd name="connsiteY26" fmla="*/ 410196 h 523875"/>
                      <a:gd name="connsiteX27" fmla="*/ 29439 w 533400"/>
                      <a:gd name="connsiteY27" fmla="*/ 410196 h 523875"/>
                      <a:gd name="connsiteX28" fmla="*/ 864 w 533400"/>
                      <a:gd name="connsiteY28" fmla="*/ 381621 h 523875"/>
                      <a:gd name="connsiteX29" fmla="*/ 864 w 533400"/>
                      <a:gd name="connsiteY29" fmla="*/ 201408 h 523875"/>
                      <a:gd name="connsiteX30" fmla="*/ 11151 w 533400"/>
                      <a:gd name="connsiteY30" fmla="*/ 175405 h 523875"/>
                      <a:gd name="connsiteX31" fmla="*/ 56300 w 533400"/>
                      <a:gd name="connsiteY31" fmla="*/ 127018 h 523875"/>
                      <a:gd name="connsiteX32" fmla="*/ 84112 w 533400"/>
                      <a:gd name="connsiteY32" fmla="*/ 114921 h 523875"/>
                      <a:gd name="connsiteX33" fmla="*/ 143739 w 533400"/>
                      <a:gd name="connsiteY33" fmla="*/ 114921 h 523875"/>
                      <a:gd name="connsiteX34" fmla="*/ 462827 w 533400"/>
                      <a:gd name="connsiteY34" fmla="*/ 172071 h 523875"/>
                      <a:gd name="connsiteX35" fmla="*/ 448539 w 533400"/>
                      <a:gd name="connsiteY35" fmla="*/ 186359 h 523875"/>
                      <a:gd name="connsiteX36" fmla="*/ 462827 w 533400"/>
                      <a:gd name="connsiteY36" fmla="*/ 200646 h 523875"/>
                      <a:gd name="connsiteX37" fmla="*/ 477114 w 533400"/>
                      <a:gd name="connsiteY37" fmla="*/ 186359 h 523875"/>
                      <a:gd name="connsiteX38" fmla="*/ 462827 w 533400"/>
                      <a:gd name="connsiteY38" fmla="*/ 172071 h 523875"/>
                      <a:gd name="connsiteX39" fmla="*/ 343764 w 533400"/>
                      <a:gd name="connsiteY39" fmla="*/ 621 h 523875"/>
                      <a:gd name="connsiteX40" fmla="*/ 372339 w 533400"/>
                      <a:gd name="connsiteY40" fmla="*/ 29196 h 523875"/>
                      <a:gd name="connsiteX41" fmla="*/ 372339 w 533400"/>
                      <a:gd name="connsiteY41" fmla="*/ 105396 h 523875"/>
                      <a:gd name="connsiteX42" fmla="*/ 343764 w 533400"/>
                      <a:gd name="connsiteY42" fmla="*/ 133971 h 523875"/>
                      <a:gd name="connsiteX43" fmla="*/ 191364 w 533400"/>
                      <a:gd name="connsiteY43" fmla="*/ 133971 h 523875"/>
                      <a:gd name="connsiteX44" fmla="*/ 162789 w 533400"/>
                      <a:gd name="connsiteY44" fmla="*/ 105396 h 523875"/>
                      <a:gd name="connsiteX45" fmla="*/ 162789 w 533400"/>
                      <a:gd name="connsiteY45" fmla="*/ 29196 h 523875"/>
                      <a:gd name="connsiteX46" fmla="*/ 191364 w 533400"/>
                      <a:gd name="connsiteY46" fmla="*/ 621 h 523875"/>
                      <a:gd name="connsiteX47" fmla="*/ 343764 w 533400"/>
                      <a:gd name="connsiteY47" fmla="*/ 621 h 5238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</a:cxnLst>
                    <a:rect l="l" t="t" r="r" b="b"/>
                    <a:pathLst>
                      <a:path w="533400" h="523875">
                        <a:moveTo>
                          <a:pt x="343764" y="276846"/>
                        </a:moveTo>
                        <a:cubicBezTo>
                          <a:pt x="359576" y="276846"/>
                          <a:pt x="372339" y="289610"/>
                          <a:pt x="372339" y="305421"/>
                        </a:cubicBezTo>
                        <a:lnTo>
                          <a:pt x="372339" y="495921"/>
                        </a:lnTo>
                        <a:cubicBezTo>
                          <a:pt x="372339" y="511732"/>
                          <a:pt x="359576" y="524496"/>
                          <a:pt x="343764" y="524496"/>
                        </a:cubicBezTo>
                        <a:lnTo>
                          <a:pt x="191364" y="524496"/>
                        </a:lnTo>
                        <a:cubicBezTo>
                          <a:pt x="175552" y="524496"/>
                          <a:pt x="162789" y="511732"/>
                          <a:pt x="162789" y="495921"/>
                        </a:cubicBezTo>
                        <a:lnTo>
                          <a:pt x="162789" y="305421"/>
                        </a:lnTo>
                        <a:cubicBezTo>
                          <a:pt x="162789" y="289610"/>
                          <a:pt x="175552" y="276846"/>
                          <a:pt x="191364" y="276846"/>
                        </a:cubicBezTo>
                        <a:lnTo>
                          <a:pt x="343764" y="276846"/>
                        </a:lnTo>
                        <a:close/>
                        <a:moveTo>
                          <a:pt x="143739" y="114921"/>
                        </a:moveTo>
                        <a:cubicBezTo>
                          <a:pt x="143739" y="135305"/>
                          <a:pt x="159741" y="151973"/>
                          <a:pt x="179934" y="153021"/>
                        </a:cubicBezTo>
                        <a:lnTo>
                          <a:pt x="181839" y="153021"/>
                        </a:lnTo>
                        <a:lnTo>
                          <a:pt x="353289" y="153021"/>
                        </a:lnTo>
                        <a:cubicBezTo>
                          <a:pt x="373673" y="153021"/>
                          <a:pt x="390341" y="137019"/>
                          <a:pt x="391389" y="116826"/>
                        </a:cubicBezTo>
                        <a:lnTo>
                          <a:pt x="391389" y="114921"/>
                        </a:lnTo>
                        <a:lnTo>
                          <a:pt x="505689" y="114921"/>
                        </a:lnTo>
                        <a:cubicBezTo>
                          <a:pt x="521501" y="114921"/>
                          <a:pt x="534264" y="127685"/>
                          <a:pt x="534264" y="143496"/>
                        </a:cubicBezTo>
                        <a:lnTo>
                          <a:pt x="534264" y="381621"/>
                        </a:lnTo>
                        <a:cubicBezTo>
                          <a:pt x="534264" y="397432"/>
                          <a:pt x="521501" y="410196"/>
                          <a:pt x="505689" y="410196"/>
                        </a:cubicBezTo>
                        <a:lnTo>
                          <a:pt x="391389" y="410196"/>
                        </a:lnTo>
                        <a:lnTo>
                          <a:pt x="391389" y="295896"/>
                        </a:lnTo>
                        <a:cubicBezTo>
                          <a:pt x="391389" y="275512"/>
                          <a:pt x="375387" y="258844"/>
                          <a:pt x="355194" y="257796"/>
                        </a:cubicBezTo>
                        <a:lnTo>
                          <a:pt x="353289" y="257796"/>
                        </a:lnTo>
                        <a:lnTo>
                          <a:pt x="181839" y="257796"/>
                        </a:lnTo>
                        <a:cubicBezTo>
                          <a:pt x="161455" y="257796"/>
                          <a:pt x="144787" y="273798"/>
                          <a:pt x="143739" y="293991"/>
                        </a:cubicBezTo>
                        <a:lnTo>
                          <a:pt x="143739" y="295896"/>
                        </a:lnTo>
                        <a:lnTo>
                          <a:pt x="143739" y="410196"/>
                        </a:lnTo>
                        <a:lnTo>
                          <a:pt x="29439" y="410196"/>
                        </a:lnTo>
                        <a:cubicBezTo>
                          <a:pt x="13627" y="410196"/>
                          <a:pt x="864" y="397432"/>
                          <a:pt x="864" y="381621"/>
                        </a:cubicBezTo>
                        <a:lnTo>
                          <a:pt x="864" y="201408"/>
                        </a:lnTo>
                        <a:cubicBezTo>
                          <a:pt x="864" y="191788"/>
                          <a:pt x="4484" y="182454"/>
                          <a:pt x="11151" y="175405"/>
                        </a:cubicBezTo>
                        <a:lnTo>
                          <a:pt x="56300" y="127018"/>
                        </a:lnTo>
                        <a:cubicBezTo>
                          <a:pt x="63538" y="119303"/>
                          <a:pt x="73635" y="114921"/>
                          <a:pt x="84112" y="114921"/>
                        </a:cubicBezTo>
                        <a:lnTo>
                          <a:pt x="143739" y="114921"/>
                        </a:lnTo>
                        <a:close/>
                        <a:moveTo>
                          <a:pt x="462827" y="172071"/>
                        </a:moveTo>
                        <a:cubicBezTo>
                          <a:pt x="454921" y="172071"/>
                          <a:pt x="448539" y="178453"/>
                          <a:pt x="448539" y="186359"/>
                        </a:cubicBezTo>
                        <a:cubicBezTo>
                          <a:pt x="448539" y="194264"/>
                          <a:pt x="454921" y="200646"/>
                          <a:pt x="462827" y="200646"/>
                        </a:cubicBezTo>
                        <a:cubicBezTo>
                          <a:pt x="470732" y="200646"/>
                          <a:pt x="477114" y="194264"/>
                          <a:pt x="477114" y="186359"/>
                        </a:cubicBezTo>
                        <a:cubicBezTo>
                          <a:pt x="477114" y="178453"/>
                          <a:pt x="470732" y="172071"/>
                          <a:pt x="462827" y="172071"/>
                        </a:cubicBezTo>
                        <a:close/>
                        <a:moveTo>
                          <a:pt x="343764" y="621"/>
                        </a:moveTo>
                        <a:cubicBezTo>
                          <a:pt x="359576" y="621"/>
                          <a:pt x="372339" y="13385"/>
                          <a:pt x="372339" y="29196"/>
                        </a:cubicBezTo>
                        <a:lnTo>
                          <a:pt x="372339" y="105396"/>
                        </a:lnTo>
                        <a:cubicBezTo>
                          <a:pt x="372339" y="121207"/>
                          <a:pt x="359576" y="133971"/>
                          <a:pt x="343764" y="133971"/>
                        </a:cubicBezTo>
                        <a:lnTo>
                          <a:pt x="191364" y="133971"/>
                        </a:lnTo>
                        <a:cubicBezTo>
                          <a:pt x="175552" y="133971"/>
                          <a:pt x="162789" y="121207"/>
                          <a:pt x="162789" y="105396"/>
                        </a:cubicBezTo>
                        <a:lnTo>
                          <a:pt x="162789" y="29196"/>
                        </a:lnTo>
                        <a:cubicBezTo>
                          <a:pt x="162789" y="13385"/>
                          <a:pt x="175552" y="621"/>
                          <a:pt x="191364" y="621"/>
                        </a:cubicBezTo>
                        <a:lnTo>
                          <a:pt x="343764" y="621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12700" cap="rnd">
                    <a:noFill/>
                    <a:prstDash val="solid"/>
                    <a:round/>
                    <a:headEnd/>
                    <a:tailEnd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rmAutofit fontScale="55000" lnSpcReduction="20000"/>
                  </a:bodyPr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9pPr>
                  </a:lstStyle>
                  <a:p>
                    <a:pPr algn="ctr" defTabSz="914354"/>
                    <a:endParaRPr lang="zh-CN" altLang="en-US" sz="2000" b="1" dirty="0">
                      <a:solidFill>
                        <a:schemeClr val="bg1"/>
                      </a:solidFill>
                    </a:endParaRPr>
                  </a:p>
                </p:txBody>
              </p:sp>
            </p:grpSp>
          </p:grp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E9906F06-3C3D-4C53-B71E-0A8A7FA16C0B}"/>
                  </a:ext>
                </a:extLst>
              </p:cNvPr>
              <p:cNvGrpSpPr/>
              <p:nvPr/>
            </p:nvGrpSpPr>
            <p:grpSpPr>
              <a:xfrm>
                <a:off x="9718367" y="3022322"/>
                <a:ext cx="1800532" cy="2096545"/>
                <a:chOff x="9718367" y="3022322"/>
                <a:chExt cx="1800532" cy="2096545"/>
              </a:xfrm>
            </p:grpSpPr>
            <p:sp>
              <p:nvSpPr>
                <p:cNvPr id="104" name="Oval 103">
                  <a:extLst>
                    <a:ext uri="{FF2B5EF4-FFF2-40B4-BE49-F238E27FC236}">
                      <a16:creationId xmlns:a16="http://schemas.microsoft.com/office/drawing/2014/main" id="{20913F11-A3BC-4EF6-AD0D-FE392BC21818}"/>
                    </a:ext>
                  </a:extLst>
                </p:cNvPr>
                <p:cNvSpPr/>
                <p:nvPr/>
              </p:nvSpPr>
              <p:spPr>
                <a:xfrm>
                  <a:off x="9718369" y="3318341"/>
                  <a:ext cx="1800530" cy="1800526"/>
                </a:xfrm>
                <a:prstGeom prst="ellipse">
                  <a:avLst/>
                </a:prstGeom>
                <a:solidFill>
                  <a:schemeClr val="tx1">
                    <a:lumMod val="25000"/>
                    <a:lumOff val="75000"/>
                    <a:alpha val="20000"/>
                  </a:schemeClr>
                </a:solidFill>
                <a:ln w="6055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9pPr>
                </a:lstStyle>
                <a:p>
                  <a:endParaRPr lang="zh-CN" altLang="en-US" dirty="0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105" name="Group 104">
                  <a:extLst>
                    <a:ext uri="{FF2B5EF4-FFF2-40B4-BE49-F238E27FC236}">
                      <a16:creationId xmlns:a16="http://schemas.microsoft.com/office/drawing/2014/main" id="{3752EE9D-8876-432C-B8C9-856D21D1E49E}"/>
                    </a:ext>
                  </a:extLst>
                </p:cNvPr>
                <p:cNvGrpSpPr/>
                <p:nvPr/>
              </p:nvGrpSpPr>
              <p:grpSpPr>
                <a:xfrm>
                  <a:off x="9718367" y="3896683"/>
                  <a:ext cx="1800532" cy="770442"/>
                  <a:chOff x="1369491" y="4279389"/>
                  <a:chExt cx="1800532" cy="770442"/>
                </a:xfrm>
              </p:grpSpPr>
              <p:sp>
                <p:nvSpPr>
                  <p:cNvPr id="109" name="TextBox 108">
                    <a:extLst>
                      <a:ext uri="{FF2B5EF4-FFF2-40B4-BE49-F238E27FC236}">
                        <a16:creationId xmlns:a16="http://schemas.microsoft.com/office/drawing/2014/main" id="{9C8DC13A-D1A9-4016-B13B-2B0673B46ADB}"/>
                      </a:ext>
                    </a:extLst>
                  </p:cNvPr>
                  <p:cNvSpPr txBox="1"/>
                  <p:nvPr/>
                </p:nvSpPr>
                <p:spPr>
                  <a:xfrm>
                    <a:off x="1369491" y="4279389"/>
                    <a:ext cx="1800532" cy="340735"/>
                  </a:xfrm>
                  <a:prstGeom prst="rect">
                    <a:avLst/>
                  </a:prstGeom>
                  <a:noFill/>
                </p:spPr>
                <p:txBody>
                  <a:bodyPr wrap="none" lIns="90000" tIns="46800" rIns="90000" bIns="46800" rtlCol="0" anchor="b" anchorCtr="0">
                    <a:normAutofit/>
                  </a:bodyPr>
                  <a:lstStyle/>
                  <a:p>
                    <a:pPr algn="ctr">
                      <a:lnSpc>
                        <a:spcPct val="100000"/>
                      </a:lnSpc>
                    </a:pPr>
                    <a:r>
                      <a:rPr lang="zh-CN" altLang="en-US" sz="1600" b="1" dirty="0"/>
                      <a:t>评委的评判标准</a:t>
                    </a:r>
                  </a:p>
                </p:txBody>
              </p:sp>
              <p:sp>
                <p:nvSpPr>
                  <p:cNvPr id="110" name="Rectangle 109">
                    <a:extLst>
                      <a:ext uri="{FF2B5EF4-FFF2-40B4-BE49-F238E27FC236}">
                        <a16:creationId xmlns:a16="http://schemas.microsoft.com/office/drawing/2014/main" id="{E7884048-2A3A-4CF6-B5B7-9252BBD4FC8D}"/>
                      </a:ext>
                    </a:extLst>
                  </p:cNvPr>
                  <p:cNvSpPr/>
                  <p:nvPr/>
                </p:nvSpPr>
                <p:spPr>
                  <a:xfrm flipH="1">
                    <a:off x="1496237" y="4647540"/>
                    <a:ext cx="1547041" cy="402291"/>
                  </a:xfrm>
                  <a:prstGeom prst="rect">
                    <a:avLst/>
                  </a:prstGeom>
                  <a:noFill/>
                  <a:ln w="57150" cap="rnd">
                    <a:noFill/>
                    <a:prstDash val="solid"/>
                    <a:round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0000" tIns="46800" rIns="90000" bIns="46800" numCol="1" spcCol="0" rtlCol="0" fromWordArt="0" anchor="t" anchorCtr="0" forceAA="0" compatLnSpc="1">
                    <a:noAutofit/>
                  </a:bodyPr>
                  <a:lstStyle/>
                  <a:p>
                    <a:pPr algn="ctr">
                      <a:lnSpc>
                        <a:spcPct val="120000"/>
                      </a:lnSpc>
                    </a:pPr>
                    <a:r>
                      <a:rPr lang="zh-CN" altLang="en-US" sz="1200" dirty="0">
                        <a:solidFill>
                          <a:schemeClr val="tx1"/>
                        </a:solidFill>
                      </a:rPr>
                      <a:t>了解评委在评判答辩时的重点和偏好</a:t>
                    </a:r>
                  </a:p>
                </p:txBody>
              </p:sp>
            </p:grpSp>
            <p:grpSp>
              <p:nvGrpSpPr>
                <p:cNvPr id="45" name="Group 44">
                  <a:extLst>
                    <a:ext uri="{FF2B5EF4-FFF2-40B4-BE49-F238E27FC236}">
                      <a16:creationId xmlns:a16="http://schemas.microsoft.com/office/drawing/2014/main" id="{0BF028B5-8E5D-4B9A-892C-2EBCE4BF4A87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0348632" y="3022322"/>
                  <a:ext cx="540002" cy="540000"/>
                  <a:chOff x="8475800" y="2419251"/>
                  <a:chExt cx="540002" cy="540000"/>
                </a:xfrm>
              </p:grpSpPr>
              <p:sp>
                <p:nvSpPr>
                  <p:cNvPr id="46" name="Oval 45">
                    <a:extLst>
                      <a:ext uri="{FF2B5EF4-FFF2-40B4-BE49-F238E27FC236}">
                        <a16:creationId xmlns:a16="http://schemas.microsoft.com/office/drawing/2014/main" id="{F44EB147-0797-4F87-B64D-9663C52DBCEF}"/>
                      </a:ext>
                    </a:extLst>
                  </p:cNvPr>
                  <p:cNvSpPr/>
                  <p:nvPr/>
                </p:nvSpPr>
                <p:spPr>
                  <a:xfrm>
                    <a:off x="8475800" y="2419251"/>
                    <a:ext cx="540002" cy="540000"/>
                  </a:xfrm>
                  <a:prstGeom prst="ellipse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</p:spPr>
                <p:txBody>
                  <a:bodyPr wrap="none" lIns="108000" tIns="108000" rIns="108000" bIns="108000" rtlCol="0" anchor="ctr" anchorCtr="0">
                    <a:noAutofit/>
                  </a:bodyPr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9pPr>
                  </a:lstStyle>
                  <a:p>
                    <a:pPr algn="ctr"/>
                    <a:endParaRPr kumimoji="1" lang="zh-CN" altLang="en-US" sz="2000" b="1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47" name="Freeform: Shape 46">
                    <a:extLst>
                      <a:ext uri="{FF2B5EF4-FFF2-40B4-BE49-F238E27FC236}">
                        <a16:creationId xmlns:a16="http://schemas.microsoft.com/office/drawing/2014/main" id="{ECD9EE16-FCF0-4AE5-94D9-EB0018142604}"/>
                      </a:ext>
                    </a:extLst>
                  </p:cNvPr>
                  <p:cNvSpPr/>
                  <p:nvPr/>
                </p:nvSpPr>
                <p:spPr>
                  <a:xfrm>
                    <a:off x="8628638" y="2604313"/>
                    <a:ext cx="234327" cy="186593"/>
                  </a:xfrm>
                  <a:custGeom>
                    <a:avLst/>
                    <a:gdLst>
                      <a:gd name="connsiteX0" fmla="*/ 486767 w 514350"/>
                      <a:gd name="connsiteY0" fmla="*/ 621 h 409575"/>
                      <a:gd name="connsiteX1" fmla="*/ 515342 w 514350"/>
                      <a:gd name="connsiteY1" fmla="*/ 29196 h 409575"/>
                      <a:gd name="connsiteX2" fmla="*/ 515342 w 514350"/>
                      <a:gd name="connsiteY2" fmla="*/ 324471 h 409575"/>
                      <a:gd name="connsiteX3" fmla="*/ 486767 w 514350"/>
                      <a:gd name="connsiteY3" fmla="*/ 353046 h 409575"/>
                      <a:gd name="connsiteX4" fmla="*/ 192159 w 514350"/>
                      <a:gd name="connsiteY4" fmla="*/ 353046 h 409575"/>
                      <a:gd name="connsiteX5" fmla="*/ 115387 w 514350"/>
                      <a:gd name="connsiteY5" fmla="*/ 410196 h 409575"/>
                      <a:gd name="connsiteX6" fmla="*/ 115387 w 514350"/>
                      <a:gd name="connsiteY6" fmla="*/ 353046 h 409575"/>
                      <a:gd name="connsiteX7" fmla="*/ 29567 w 514350"/>
                      <a:gd name="connsiteY7" fmla="*/ 353046 h 409575"/>
                      <a:gd name="connsiteX8" fmla="*/ 992 w 514350"/>
                      <a:gd name="connsiteY8" fmla="*/ 324471 h 409575"/>
                      <a:gd name="connsiteX9" fmla="*/ 992 w 514350"/>
                      <a:gd name="connsiteY9" fmla="*/ 29196 h 409575"/>
                      <a:gd name="connsiteX10" fmla="*/ 29567 w 514350"/>
                      <a:gd name="connsiteY10" fmla="*/ 621 h 409575"/>
                      <a:gd name="connsiteX11" fmla="*/ 486767 w 514350"/>
                      <a:gd name="connsiteY11" fmla="*/ 621 h 409575"/>
                      <a:gd name="connsiteX12" fmla="*/ 124817 w 514350"/>
                      <a:gd name="connsiteY12" fmla="*/ 143496 h 409575"/>
                      <a:gd name="connsiteX13" fmla="*/ 91480 w 514350"/>
                      <a:gd name="connsiteY13" fmla="*/ 176834 h 409575"/>
                      <a:gd name="connsiteX14" fmla="*/ 124817 w 514350"/>
                      <a:gd name="connsiteY14" fmla="*/ 210171 h 409575"/>
                      <a:gd name="connsiteX15" fmla="*/ 158155 w 514350"/>
                      <a:gd name="connsiteY15" fmla="*/ 176834 h 409575"/>
                      <a:gd name="connsiteX16" fmla="*/ 124817 w 514350"/>
                      <a:gd name="connsiteY16" fmla="*/ 143496 h 409575"/>
                      <a:gd name="connsiteX17" fmla="*/ 258167 w 514350"/>
                      <a:gd name="connsiteY17" fmla="*/ 143496 h 409575"/>
                      <a:gd name="connsiteX18" fmla="*/ 224830 w 514350"/>
                      <a:gd name="connsiteY18" fmla="*/ 176834 h 409575"/>
                      <a:gd name="connsiteX19" fmla="*/ 258167 w 514350"/>
                      <a:gd name="connsiteY19" fmla="*/ 210171 h 409575"/>
                      <a:gd name="connsiteX20" fmla="*/ 291505 w 514350"/>
                      <a:gd name="connsiteY20" fmla="*/ 176834 h 409575"/>
                      <a:gd name="connsiteX21" fmla="*/ 258167 w 514350"/>
                      <a:gd name="connsiteY21" fmla="*/ 143496 h 409575"/>
                      <a:gd name="connsiteX22" fmla="*/ 391517 w 514350"/>
                      <a:gd name="connsiteY22" fmla="*/ 143496 h 409575"/>
                      <a:gd name="connsiteX23" fmla="*/ 358180 w 514350"/>
                      <a:gd name="connsiteY23" fmla="*/ 176834 h 409575"/>
                      <a:gd name="connsiteX24" fmla="*/ 391517 w 514350"/>
                      <a:gd name="connsiteY24" fmla="*/ 210171 h 409575"/>
                      <a:gd name="connsiteX25" fmla="*/ 424855 w 514350"/>
                      <a:gd name="connsiteY25" fmla="*/ 176834 h 409575"/>
                      <a:gd name="connsiteX26" fmla="*/ 391517 w 514350"/>
                      <a:gd name="connsiteY26" fmla="*/ 143496 h 4095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514350" h="409575">
                        <a:moveTo>
                          <a:pt x="486767" y="621"/>
                        </a:moveTo>
                        <a:cubicBezTo>
                          <a:pt x="502579" y="621"/>
                          <a:pt x="515342" y="13385"/>
                          <a:pt x="515342" y="29196"/>
                        </a:cubicBezTo>
                        <a:lnTo>
                          <a:pt x="515342" y="324471"/>
                        </a:lnTo>
                        <a:cubicBezTo>
                          <a:pt x="515342" y="340282"/>
                          <a:pt x="502579" y="353046"/>
                          <a:pt x="486767" y="353046"/>
                        </a:cubicBezTo>
                        <a:lnTo>
                          <a:pt x="192159" y="353046"/>
                        </a:lnTo>
                        <a:lnTo>
                          <a:pt x="115387" y="410196"/>
                        </a:lnTo>
                        <a:lnTo>
                          <a:pt x="115387" y="353046"/>
                        </a:lnTo>
                        <a:lnTo>
                          <a:pt x="29567" y="353046"/>
                        </a:lnTo>
                        <a:cubicBezTo>
                          <a:pt x="13755" y="353046"/>
                          <a:pt x="992" y="340282"/>
                          <a:pt x="992" y="324471"/>
                        </a:cubicBezTo>
                        <a:lnTo>
                          <a:pt x="992" y="29196"/>
                        </a:lnTo>
                        <a:cubicBezTo>
                          <a:pt x="992" y="13385"/>
                          <a:pt x="13755" y="621"/>
                          <a:pt x="29567" y="621"/>
                        </a:cubicBezTo>
                        <a:lnTo>
                          <a:pt x="486767" y="621"/>
                        </a:lnTo>
                        <a:close/>
                        <a:moveTo>
                          <a:pt x="124817" y="143496"/>
                        </a:moveTo>
                        <a:cubicBezTo>
                          <a:pt x="106434" y="143496"/>
                          <a:pt x="91480" y="158450"/>
                          <a:pt x="91480" y="176834"/>
                        </a:cubicBezTo>
                        <a:cubicBezTo>
                          <a:pt x="91480" y="195217"/>
                          <a:pt x="106434" y="210171"/>
                          <a:pt x="124817" y="210171"/>
                        </a:cubicBezTo>
                        <a:cubicBezTo>
                          <a:pt x="143200" y="210171"/>
                          <a:pt x="158155" y="195217"/>
                          <a:pt x="158155" y="176834"/>
                        </a:cubicBezTo>
                        <a:cubicBezTo>
                          <a:pt x="158155" y="158450"/>
                          <a:pt x="143200" y="143496"/>
                          <a:pt x="124817" y="143496"/>
                        </a:cubicBezTo>
                        <a:close/>
                        <a:moveTo>
                          <a:pt x="258167" y="143496"/>
                        </a:moveTo>
                        <a:cubicBezTo>
                          <a:pt x="239784" y="143496"/>
                          <a:pt x="224830" y="158450"/>
                          <a:pt x="224830" y="176834"/>
                        </a:cubicBezTo>
                        <a:cubicBezTo>
                          <a:pt x="224830" y="195217"/>
                          <a:pt x="239784" y="210171"/>
                          <a:pt x="258167" y="210171"/>
                        </a:cubicBezTo>
                        <a:cubicBezTo>
                          <a:pt x="276550" y="210171"/>
                          <a:pt x="291505" y="195217"/>
                          <a:pt x="291505" y="176834"/>
                        </a:cubicBezTo>
                        <a:cubicBezTo>
                          <a:pt x="291505" y="158450"/>
                          <a:pt x="276550" y="143496"/>
                          <a:pt x="258167" y="143496"/>
                        </a:cubicBezTo>
                        <a:close/>
                        <a:moveTo>
                          <a:pt x="391517" y="143496"/>
                        </a:moveTo>
                        <a:cubicBezTo>
                          <a:pt x="373134" y="143496"/>
                          <a:pt x="358180" y="158450"/>
                          <a:pt x="358180" y="176834"/>
                        </a:cubicBezTo>
                        <a:cubicBezTo>
                          <a:pt x="358180" y="195217"/>
                          <a:pt x="373134" y="210171"/>
                          <a:pt x="391517" y="210171"/>
                        </a:cubicBezTo>
                        <a:cubicBezTo>
                          <a:pt x="409900" y="210171"/>
                          <a:pt x="424855" y="195217"/>
                          <a:pt x="424855" y="176834"/>
                        </a:cubicBezTo>
                        <a:cubicBezTo>
                          <a:pt x="424855" y="158450"/>
                          <a:pt x="409900" y="143496"/>
                          <a:pt x="391517" y="143496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12700" cap="rnd">
                    <a:noFill/>
                    <a:prstDash val="solid"/>
                    <a:round/>
                    <a:headEnd/>
                    <a:tailEnd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rmAutofit fontScale="32500" lnSpcReduction="20000"/>
                  </a:bodyPr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9pPr>
                  </a:lstStyle>
                  <a:p>
                    <a:pPr algn="ctr" defTabSz="914354"/>
                    <a:endParaRPr lang="zh-CN" altLang="en-US" sz="2000" b="1" dirty="0">
                      <a:solidFill>
                        <a:schemeClr val="bg1"/>
                      </a:solidFill>
                    </a:endParaRPr>
                  </a:p>
                </p:txBody>
              </p:sp>
            </p:grpSp>
          </p:grpSp>
        </p:grpSp>
      </p:grpSp>
      <p:sp>
        <p:nvSpPr>
          <p:cNvPr id="112" name="Title 111"/>
          <p:cNvSpPr>
            <a:spLocks noGrp="1"/>
          </p:cNvSpPr>
          <p:nvPr>
            <p:ph type="title"/>
          </p:nvPr>
        </p:nvSpPr>
        <p:spPr/>
        <p:txBody>
          <a:bodyPr wrap="square">
            <a:normAutofit/>
          </a:bodyPr>
          <a:lstStyle/>
          <a:p>
            <a:pPr lvl="0"/>
            <a:r>
              <a:rPr lang="en-US" dirty="0"/>
              <a:t>评委背景调研——深入了解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306125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450676" y="871390"/>
            <a:ext cx="10969800" cy="4069560"/>
            <a:chOff x="450676" y="871390"/>
            <a:chExt cx="10969800" cy="4069560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29A603A4-7724-DA3D-9689-181BF847CBA9}"/>
                </a:ext>
              </a:extLst>
            </p:cNvPr>
            <p:cNvSpPr/>
            <p:nvPr/>
          </p:nvSpPr>
          <p:spPr bwMode="auto">
            <a:xfrm flipV="1">
              <a:off x="8049738" y="3486519"/>
              <a:ext cx="1442074" cy="1442074"/>
            </a:xfrm>
            <a:custGeom>
              <a:avLst/>
              <a:gdLst>
                <a:gd name="T0" fmla="*/ 283 w 566"/>
                <a:gd name="T1" fmla="*/ 566 h 566"/>
                <a:gd name="T2" fmla="*/ 0 w 566"/>
                <a:gd name="T3" fmla="*/ 383 h 566"/>
                <a:gd name="T4" fmla="*/ 97 w 566"/>
                <a:gd name="T5" fmla="*/ 136 h 566"/>
                <a:gd name="T6" fmla="*/ 283 w 566"/>
                <a:gd name="T7" fmla="*/ 0 h 566"/>
                <a:gd name="T8" fmla="*/ 469 w 566"/>
                <a:gd name="T9" fmla="*/ 136 h 566"/>
                <a:gd name="T10" fmla="*/ 566 w 566"/>
                <a:gd name="T11" fmla="*/ 383 h 566"/>
                <a:gd name="T12" fmla="*/ 283 w 566"/>
                <a:gd name="T13" fmla="*/ 566 h 5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6" h="566">
                  <a:moveTo>
                    <a:pt x="283" y="566"/>
                  </a:moveTo>
                  <a:cubicBezTo>
                    <a:pt x="93" y="566"/>
                    <a:pt x="0" y="506"/>
                    <a:pt x="0" y="383"/>
                  </a:cubicBezTo>
                  <a:cubicBezTo>
                    <a:pt x="0" y="314"/>
                    <a:pt x="37" y="219"/>
                    <a:pt x="97" y="136"/>
                  </a:cubicBezTo>
                  <a:cubicBezTo>
                    <a:pt x="158" y="51"/>
                    <a:pt x="228" y="0"/>
                    <a:pt x="283" y="0"/>
                  </a:cubicBezTo>
                  <a:cubicBezTo>
                    <a:pt x="338" y="0"/>
                    <a:pt x="408" y="51"/>
                    <a:pt x="469" y="136"/>
                  </a:cubicBezTo>
                  <a:cubicBezTo>
                    <a:pt x="529" y="219"/>
                    <a:pt x="566" y="314"/>
                    <a:pt x="566" y="383"/>
                  </a:cubicBezTo>
                  <a:cubicBezTo>
                    <a:pt x="566" y="506"/>
                    <a:pt x="473" y="566"/>
                    <a:pt x="283" y="566"/>
                  </a:cubicBezTo>
                  <a:close/>
                </a:path>
              </a:pathLst>
            </a:custGeom>
            <a:solidFill>
              <a:schemeClr val="tx2">
                <a:alpha val="7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2A3E3E40-A5C8-2315-DB79-BBF63D7D1C5E}"/>
                </a:ext>
              </a:extLst>
            </p:cNvPr>
            <p:cNvSpPr/>
            <p:nvPr/>
          </p:nvSpPr>
          <p:spPr bwMode="auto">
            <a:xfrm flipV="1">
              <a:off x="697468" y="3498876"/>
              <a:ext cx="1442074" cy="1442074"/>
            </a:xfrm>
            <a:custGeom>
              <a:avLst/>
              <a:gdLst>
                <a:gd name="T0" fmla="*/ 283 w 566"/>
                <a:gd name="T1" fmla="*/ 566 h 566"/>
                <a:gd name="T2" fmla="*/ 0 w 566"/>
                <a:gd name="T3" fmla="*/ 383 h 566"/>
                <a:gd name="T4" fmla="*/ 97 w 566"/>
                <a:gd name="T5" fmla="*/ 136 h 566"/>
                <a:gd name="T6" fmla="*/ 283 w 566"/>
                <a:gd name="T7" fmla="*/ 0 h 566"/>
                <a:gd name="T8" fmla="*/ 469 w 566"/>
                <a:gd name="T9" fmla="*/ 136 h 566"/>
                <a:gd name="T10" fmla="*/ 566 w 566"/>
                <a:gd name="T11" fmla="*/ 383 h 566"/>
                <a:gd name="T12" fmla="*/ 283 w 566"/>
                <a:gd name="T13" fmla="*/ 566 h 5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6" h="566">
                  <a:moveTo>
                    <a:pt x="283" y="566"/>
                  </a:moveTo>
                  <a:cubicBezTo>
                    <a:pt x="93" y="566"/>
                    <a:pt x="0" y="506"/>
                    <a:pt x="0" y="383"/>
                  </a:cubicBezTo>
                  <a:cubicBezTo>
                    <a:pt x="0" y="314"/>
                    <a:pt x="37" y="219"/>
                    <a:pt x="97" y="136"/>
                  </a:cubicBezTo>
                  <a:cubicBezTo>
                    <a:pt x="158" y="51"/>
                    <a:pt x="228" y="0"/>
                    <a:pt x="283" y="0"/>
                  </a:cubicBezTo>
                  <a:cubicBezTo>
                    <a:pt x="338" y="0"/>
                    <a:pt x="408" y="51"/>
                    <a:pt x="469" y="136"/>
                  </a:cubicBezTo>
                  <a:cubicBezTo>
                    <a:pt x="529" y="219"/>
                    <a:pt x="566" y="314"/>
                    <a:pt x="566" y="383"/>
                  </a:cubicBezTo>
                  <a:cubicBezTo>
                    <a:pt x="566" y="506"/>
                    <a:pt x="473" y="566"/>
                    <a:pt x="283" y="566"/>
                  </a:cubicBezTo>
                  <a:close/>
                </a:path>
              </a:pathLst>
            </a:custGeom>
            <a:solidFill>
              <a:schemeClr val="tx2">
                <a:alpha val="7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6CDDEE7A-6217-940A-E064-96B54B1A7C9C}"/>
                </a:ext>
              </a:extLst>
            </p:cNvPr>
            <p:cNvSpPr/>
            <p:nvPr/>
          </p:nvSpPr>
          <p:spPr bwMode="auto">
            <a:xfrm>
              <a:off x="4342714" y="3387664"/>
              <a:ext cx="1442074" cy="1442074"/>
            </a:xfrm>
            <a:custGeom>
              <a:avLst/>
              <a:gdLst>
                <a:gd name="T0" fmla="*/ 283 w 566"/>
                <a:gd name="T1" fmla="*/ 566 h 566"/>
                <a:gd name="T2" fmla="*/ 0 w 566"/>
                <a:gd name="T3" fmla="*/ 383 h 566"/>
                <a:gd name="T4" fmla="*/ 97 w 566"/>
                <a:gd name="T5" fmla="*/ 136 h 566"/>
                <a:gd name="T6" fmla="*/ 283 w 566"/>
                <a:gd name="T7" fmla="*/ 0 h 566"/>
                <a:gd name="T8" fmla="*/ 469 w 566"/>
                <a:gd name="T9" fmla="*/ 136 h 566"/>
                <a:gd name="T10" fmla="*/ 566 w 566"/>
                <a:gd name="T11" fmla="*/ 383 h 566"/>
                <a:gd name="T12" fmla="*/ 283 w 566"/>
                <a:gd name="T13" fmla="*/ 566 h 5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6" h="566">
                  <a:moveTo>
                    <a:pt x="283" y="566"/>
                  </a:moveTo>
                  <a:cubicBezTo>
                    <a:pt x="93" y="566"/>
                    <a:pt x="0" y="506"/>
                    <a:pt x="0" y="383"/>
                  </a:cubicBezTo>
                  <a:cubicBezTo>
                    <a:pt x="0" y="314"/>
                    <a:pt x="37" y="219"/>
                    <a:pt x="97" y="136"/>
                  </a:cubicBezTo>
                  <a:cubicBezTo>
                    <a:pt x="158" y="51"/>
                    <a:pt x="228" y="0"/>
                    <a:pt x="283" y="0"/>
                  </a:cubicBezTo>
                  <a:cubicBezTo>
                    <a:pt x="338" y="0"/>
                    <a:pt x="408" y="51"/>
                    <a:pt x="469" y="136"/>
                  </a:cubicBezTo>
                  <a:cubicBezTo>
                    <a:pt x="529" y="219"/>
                    <a:pt x="566" y="314"/>
                    <a:pt x="566" y="383"/>
                  </a:cubicBezTo>
                  <a:cubicBezTo>
                    <a:pt x="566" y="506"/>
                    <a:pt x="473" y="566"/>
                    <a:pt x="283" y="566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36917E81-F84D-5084-AD87-BA0A83FD5891}"/>
                </a:ext>
              </a:extLst>
            </p:cNvPr>
            <p:cNvGrpSpPr/>
            <p:nvPr/>
          </p:nvGrpSpPr>
          <p:grpSpPr>
            <a:xfrm>
              <a:off x="2207179" y="3752867"/>
              <a:ext cx="1869522" cy="980072"/>
              <a:chOff x="6503145" y="1751731"/>
              <a:chExt cx="2528861" cy="979520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8198DF0-6251-5499-8A11-23880EB1DC0E}"/>
                  </a:ext>
                </a:extLst>
              </p:cNvPr>
              <p:cNvSpPr/>
              <p:nvPr/>
            </p:nvSpPr>
            <p:spPr>
              <a:xfrm>
                <a:off x="6503145" y="1751731"/>
                <a:ext cx="2528861" cy="46406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108000" tIns="108000" rIns="108000" bIns="108000" rtlCol="0" anchor="b" anchorCtr="0"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kumimoji="1" lang="zh-CN" altLang="en-US" sz="1600" b="1" dirty="0">
                    <a:solidFill>
                      <a:schemeClr val="tx1"/>
                    </a:solidFill>
                  </a:rPr>
                  <a:t>答辩时间掌握</a:t>
                </a: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3A63F010-0921-4AE9-BEF0-1541CDD57793}"/>
                  </a:ext>
                </a:extLst>
              </p:cNvPr>
              <p:cNvSpPr/>
              <p:nvPr/>
            </p:nvSpPr>
            <p:spPr>
              <a:xfrm>
                <a:off x="6503146" y="2089413"/>
                <a:ext cx="2528860" cy="64183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08000" tIns="108000" rIns="108000" bIns="108000" rtlCol="0" anchor="t" anchorCtr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kumimoji="1" lang="zh-CN" altLang="en-US" sz="1200" dirty="0">
                    <a:solidFill>
                      <a:schemeClr val="tx1"/>
                    </a:solidFill>
                  </a:rPr>
                  <a:t>如何控制答辩时间，不超时也不太短</a:t>
                </a:r>
              </a:p>
            </p:txBody>
          </p:sp>
        </p:grp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CC77CBA-B8B6-5D22-7FA1-B148BC156302}"/>
                </a:ext>
              </a:extLst>
            </p:cNvPr>
            <p:cNvSpPr/>
            <p:nvPr/>
          </p:nvSpPr>
          <p:spPr>
            <a:xfrm>
              <a:off x="1357968" y="1615395"/>
              <a:ext cx="5540924" cy="42060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08000" tIns="108000" rIns="108000" bIns="108000" rtlCol="0" anchor="t" anchorCtr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kumimoji="1" lang="zh-CN" altLang="en-US" sz="1200" dirty="0">
                  <a:solidFill>
                    <a:schemeClr val="tx1"/>
                  </a:solidFill>
                </a:rPr>
                <a:t>答辩过程中可能遇到的问题及解决方法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7DDF720-F50B-DD88-7E83-9BB2C255C6AB}"/>
                </a:ext>
              </a:extLst>
            </p:cNvPr>
            <p:cNvSpPr/>
            <p:nvPr/>
          </p:nvSpPr>
          <p:spPr>
            <a:xfrm>
              <a:off x="1357966" y="1022280"/>
              <a:ext cx="5540924" cy="58744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08000" tIns="108000" rIns="108000" bIns="108000" rtlCol="0" anchor="b" anchorCtr="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kumimoji="1" lang="zh-CN" altLang="en-US" sz="2400" b="1" dirty="0">
                  <a:solidFill>
                    <a:schemeClr val="tx1"/>
                  </a:solidFill>
                </a:rPr>
                <a:t>常见问题汇总</a:t>
              </a:r>
            </a:p>
          </p:txBody>
        </p:sp>
        <p:pic>
          <p:nvPicPr>
            <p:cNvPr id="10" name="Graphic 9" descr="前引号">
              <a:extLst>
                <a:ext uri="{FF2B5EF4-FFF2-40B4-BE49-F238E27FC236}">
                  <a16:creationId xmlns:a16="http://schemas.microsoft.com/office/drawing/2014/main" id="{60892A32-34E1-1F30-EE6B-E3B6032AAFE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50676" y="871390"/>
              <a:ext cx="914400" cy="914400"/>
            </a:xfrm>
            <a:prstGeom prst="rect">
              <a:avLst/>
            </a:prstGeom>
          </p:spPr>
        </p:pic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DE1BD994-6B80-DB3F-9BB1-F24029A3952F}"/>
                </a:ext>
              </a:extLst>
            </p:cNvPr>
            <p:cNvGrpSpPr/>
            <p:nvPr/>
          </p:nvGrpSpPr>
          <p:grpSpPr>
            <a:xfrm>
              <a:off x="5879067" y="3752867"/>
              <a:ext cx="1869522" cy="980072"/>
              <a:chOff x="6503145" y="1751731"/>
              <a:chExt cx="2528861" cy="979520"/>
            </a:xfrm>
          </p:grpSpPr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4F49591D-5623-671B-0F04-0D47E905466E}"/>
                  </a:ext>
                </a:extLst>
              </p:cNvPr>
              <p:cNvSpPr/>
              <p:nvPr/>
            </p:nvSpPr>
            <p:spPr>
              <a:xfrm>
                <a:off x="6503145" y="1751731"/>
                <a:ext cx="2528861" cy="46406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108000" tIns="108000" rIns="108000" bIns="108000" rtlCol="0" anchor="b" anchorCtr="0"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kumimoji="1" lang="zh-CN" altLang="en-US" sz="1600" b="1" dirty="0">
                    <a:solidFill>
                      <a:schemeClr val="tx1"/>
                    </a:solidFill>
                  </a:rPr>
                  <a:t>应对紧张情绪</a:t>
                </a:r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DC6F533C-E287-1A7D-99DF-7F8D30668F9E}"/>
                  </a:ext>
                </a:extLst>
              </p:cNvPr>
              <p:cNvSpPr/>
              <p:nvPr/>
            </p:nvSpPr>
            <p:spPr>
              <a:xfrm>
                <a:off x="6503146" y="2089413"/>
                <a:ext cx="2528860" cy="64183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08000" tIns="108000" rIns="108000" bIns="108000" rtlCol="0" anchor="t" anchorCtr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kumimoji="1" lang="zh-CN" altLang="en-US" sz="1200" dirty="0">
                    <a:solidFill>
                      <a:schemeClr val="tx1"/>
                    </a:solidFill>
                  </a:rPr>
                  <a:t>如何在答辩中控制自己的紧张情绪</a:t>
                </a:r>
              </a:p>
            </p:txBody>
          </p: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CC218E82-53C9-4153-9048-AD5F54C5F2B0}"/>
                </a:ext>
              </a:extLst>
            </p:cNvPr>
            <p:cNvGrpSpPr/>
            <p:nvPr/>
          </p:nvGrpSpPr>
          <p:grpSpPr>
            <a:xfrm>
              <a:off x="9550954" y="3752867"/>
              <a:ext cx="1869522" cy="980072"/>
              <a:chOff x="6503145" y="1751731"/>
              <a:chExt cx="2528861" cy="979520"/>
            </a:xfrm>
          </p:grpSpPr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70C2482D-F460-7F46-01BE-3BB85E8CEA11}"/>
                  </a:ext>
                </a:extLst>
              </p:cNvPr>
              <p:cNvSpPr/>
              <p:nvPr/>
            </p:nvSpPr>
            <p:spPr>
              <a:xfrm>
                <a:off x="6503145" y="1751731"/>
                <a:ext cx="2528861" cy="46406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108000" tIns="108000" rIns="108000" bIns="108000" rtlCol="0" anchor="b" anchorCtr="0"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kumimoji="1" lang="zh-CN" altLang="en-US" sz="1600" b="1" dirty="0">
                    <a:solidFill>
                      <a:schemeClr val="tx1"/>
                    </a:solidFill>
                  </a:rPr>
                  <a:t>应对评委提问</a:t>
                </a:r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B0061AFC-F177-7E71-36E1-69128E543ABB}"/>
                  </a:ext>
                </a:extLst>
              </p:cNvPr>
              <p:cNvSpPr/>
              <p:nvPr/>
            </p:nvSpPr>
            <p:spPr>
              <a:xfrm>
                <a:off x="6503146" y="2089413"/>
                <a:ext cx="2528860" cy="64183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08000" tIns="108000" rIns="108000" bIns="108000" rtlCol="0" anchor="t" anchorCtr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kumimoji="1" lang="zh-CN" altLang="en-US" sz="1200" dirty="0">
                    <a:solidFill>
                      <a:schemeClr val="tx1"/>
                    </a:solidFill>
                  </a:rPr>
                  <a:t>如何应对评委提出的不确定或模糊的问题</a:t>
                </a:r>
              </a:p>
            </p:txBody>
          </p:sp>
        </p:grp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AB6B6CBF-18B3-48F5-2437-F5B601F65037}"/>
                </a:ext>
              </a:extLst>
            </p:cNvPr>
            <p:cNvSpPr/>
            <p:nvPr/>
          </p:nvSpPr>
          <p:spPr>
            <a:xfrm>
              <a:off x="1139772" y="3812281"/>
              <a:ext cx="560677" cy="682563"/>
            </a:xfrm>
            <a:custGeom>
              <a:avLst/>
              <a:gdLst>
                <a:gd name="connsiteX0" fmla="*/ 284197 w 438150"/>
                <a:gd name="connsiteY0" fmla="*/ 621 h 533400"/>
                <a:gd name="connsiteX1" fmla="*/ 310867 w 438150"/>
                <a:gd name="connsiteY1" fmla="*/ 12051 h 533400"/>
                <a:gd name="connsiteX2" fmla="*/ 310867 w 438150"/>
                <a:gd name="connsiteY2" fmla="*/ 12051 h 533400"/>
                <a:gd name="connsiteX3" fmla="*/ 427072 w 438150"/>
                <a:gd name="connsiteY3" fmla="*/ 128256 h 533400"/>
                <a:gd name="connsiteX4" fmla="*/ 438502 w 438150"/>
                <a:gd name="connsiteY4" fmla="*/ 154926 h 533400"/>
                <a:gd name="connsiteX5" fmla="*/ 438502 w 438150"/>
                <a:gd name="connsiteY5" fmla="*/ 154926 h 533400"/>
                <a:gd name="connsiteX6" fmla="*/ 438502 w 438150"/>
                <a:gd name="connsiteY6" fmla="*/ 495921 h 533400"/>
                <a:gd name="connsiteX7" fmla="*/ 400402 w 438150"/>
                <a:gd name="connsiteY7" fmla="*/ 534021 h 533400"/>
                <a:gd name="connsiteX8" fmla="*/ 400402 w 438150"/>
                <a:gd name="connsiteY8" fmla="*/ 534021 h 533400"/>
                <a:gd name="connsiteX9" fmla="*/ 38452 w 438150"/>
                <a:gd name="connsiteY9" fmla="*/ 534021 h 533400"/>
                <a:gd name="connsiteX10" fmla="*/ 352 w 438150"/>
                <a:gd name="connsiteY10" fmla="*/ 495921 h 533400"/>
                <a:gd name="connsiteX11" fmla="*/ 352 w 438150"/>
                <a:gd name="connsiteY11" fmla="*/ 495921 h 533400"/>
                <a:gd name="connsiteX12" fmla="*/ 352 w 438150"/>
                <a:gd name="connsiteY12" fmla="*/ 38721 h 533400"/>
                <a:gd name="connsiteX13" fmla="*/ 38452 w 438150"/>
                <a:gd name="connsiteY13" fmla="*/ 621 h 533400"/>
                <a:gd name="connsiteX14" fmla="*/ 38452 w 438150"/>
                <a:gd name="connsiteY14" fmla="*/ 621 h 533400"/>
                <a:gd name="connsiteX15" fmla="*/ 284197 w 438150"/>
                <a:gd name="connsiteY15" fmla="*/ 621 h 533400"/>
                <a:gd name="connsiteX16" fmla="*/ 284197 w 438150"/>
                <a:gd name="connsiteY16" fmla="*/ 19671 h 533400"/>
                <a:gd name="connsiteX17" fmla="*/ 38452 w 438150"/>
                <a:gd name="connsiteY17" fmla="*/ 19671 h 533400"/>
                <a:gd name="connsiteX18" fmla="*/ 19402 w 438150"/>
                <a:gd name="connsiteY18" fmla="*/ 38721 h 533400"/>
                <a:gd name="connsiteX19" fmla="*/ 19402 w 438150"/>
                <a:gd name="connsiteY19" fmla="*/ 38721 h 533400"/>
                <a:gd name="connsiteX20" fmla="*/ 19402 w 438150"/>
                <a:gd name="connsiteY20" fmla="*/ 495921 h 533400"/>
                <a:gd name="connsiteX21" fmla="*/ 38452 w 438150"/>
                <a:gd name="connsiteY21" fmla="*/ 514971 h 533400"/>
                <a:gd name="connsiteX22" fmla="*/ 38452 w 438150"/>
                <a:gd name="connsiteY22" fmla="*/ 514971 h 533400"/>
                <a:gd name="connsiteX23" fmla="*/ 400402 w 438150"/>
                <a:gd name="connsiteY23" fmla="*/ 514971 h 533400"/>
                <a:gd name="connsiteX24" fmla="*/ 419452 w 438150"/>
                <a:gd name="connsiteY24" fmla="*/ 495921 h 533400"/>
                <a:gd name="connsiteX25" fmla="*/ 419452 w 438150"/>
                <a:gd name="connsiteY25" fmla="*/ 495921 h 533400"/>
                <a:gd name="connsiteX26" fmla="*/ 419452 w 438150"/>
                <a:gd name="connsiteY26" fmla="*/ 154926 h 533400"/>
                <a:gd name="connsiteX27" fmla="*/ 419452 w 438150"/>
                <a:gd name="connsiteY27" fmla="*/ 153021 h 533400"/>
                <a:gd name="connsiteX28" fmla="*/ 314677 w 438150"/>
                <a:gd name="connsiteY28" fmla="*/ 153021 h 533400"/>
                <a:gd name="connsiteX29" fmla="*/ 286102 w 438150"/>
                <a:gd name="connsiteY29" fmla="*/ 126351 h 533400"/>
                <a:gd name="connsiteX30" fmla="*/ 286102 w 438150"/>
                <a:gd name="connsiteY30" fmla="*/ 124446 h 533400"/>
                <a:gd name="connsiteX31" fmla="*/ 286102 w 438150"/>
                <a:gd name="connsiteY31" fmla="*/ 19671 h 533400"/>
                <a:gd name="connsiteX32" fmla="*/ 284197 w 438150"/>
                <a:gd name="connsiteY32" fmla="*/ 19671 h 533400"/>
                <a:gd name="connsiteX33" fmla="*/ 284197 w 438150"/>
                <a:gd name="connsiteY33" fmla="*/ 19671 h 533400"/>
                <a:gd name="connsiteX34" fmla="*/ 248002 w 438150"/>
                <a:gd name="connsiteY34" fmla="*/ 200646 h 533400"/>
                <a:gd name="connsiteX35" fmla="*/ 305152 w 438150"/>
                <a:gd name="connsiteY35" fmla="*/ 257796 h 533400"/>
                <a:gd name="connsiteX36" fmla="*/ 248002 w 438150"/>
                <a:gd name="connsiteY36" fmla="*/ 314946 h 533400"/>
                <a:gd name="connsiteX37" fmla="*/ 248002 w 438150"/>
                <a:gd name="connsiteY37" fmla="*/ 314946 h 533400"/>
                <a:gd name="connsiteX38" fmla="*/ 171802 w 438150"/>
                <a:gd name="connsiteY38" fmla="*/ 314946 h 533400"/>
                <a:gd name="connsiteX39" fmla="*/ 171802 w 438150"/>
                <a:gd name="connsiteY39" fmla="*/ 410196 h 533400"/>
                <a:gd name="connsiteX40" fmla="*/ 152752 w 438150"/>
                <a:gd name="connsiteY40" fmla="*/ 410196 h 533400"/>
                <a:gd name="connsiteX41" fmla="*/ 152752 w 438150"/>
                <a:gd name="connsiteY41" fmla="*/ 200646 h 533400"/>
                <a:gd name="connsiteX42" fmla="*/ 248002 w 438150"/>
                <a:gd name="connsiteY42" fmla="*/ 200646 h 533400"/>
                <a:gd name="connsiteX43" fmla="*/ 248002 w 438150"/>
                <a:gd name="connsiteY43" fmla="*/ 219696 h 533400"/>
                <a:gd name="connsiteX44" fmla="*/ 171802 w 438150"/>
                <a:gd name="connsiteY44" fmla="*/ 219696 h 533400"/>
                <a:gd name="connsiteX45" fmla="*/ 171802 w 438150"/>
                <a:gd name="connsiteY45" fmla="*/ 295896 h 533400"/>
                <a:gd name="connsiteX46" fmla="*/ 248002 w 438150"/>
                <a:gd name="connsiteY46" fmla="*/ 295896 h 533400"/>
                <a:gd name="connsiteX47" fmla="*/ 286102 w 438150"/>
                <a:gd name="connsiteY47" fmla="*/ 257796 h 533400"/>
                <a:gd name="connsiteX48" fmla="*/ 248002 w 438150"/>
                <a:gd name="connsiteY48" fmla="*/ 219696 h 533400"/>
                <a:gd name="connsiteX49" fmla="*/ 248002 w 438150"/>
                <a:gd name="connsiteY49" fmla="*/ 219696 h 533400"/>
                <a:gd name="connsiteX50" fmla="*/ 305152 w 438150"/>
                <a:gd name="connsiteY50" fmla="*/ 33006 h 533400"/>
                <a:gd name="connsiteX51" fmla="*/ 305152 w 438150"/>
                <a:gd name="connsiteY51" fmla="*/ 124446 h 533400"/>
                <a:gd name="connsiteX52" fmla="*/ 313724 w 438150"/>
                <a:gd name="connsiteY52" fmla="*/ 133971 h 533400"/>
                <a:gd name="connsiteX53" fmla="*/ 314677 w 438150"/>
                <a:gd name="connsiteY53" fmla="*/ 133971 h 533400"/>
                <a:gd name="connsiteX54" fmla="*/ 406117 w 438150"/>
                <a:gd name="connsiteY54" fmla="*/ 133971 h 533400"/>
                <a:gd name="connsiteX55" fmla="*/ 305152 w 438150"/>
                <a:gd name="connsiteY55" fmla="*/ 33006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438150" h="533400">
                  <a:moveTo>
                    <a:pt x="284197" y="621"/>
                  </a:moveTo>
                  <a:cubicBezTo>
                    <a:pt x="294674" y="621"/>
                    <a:pt x="304199" y="4431"/>
                    <a:pt x="310867" y="12051"/>
                  </a:cubicBezTo>
                  <a:lnTo>
                    <a:pt x="310867" y="12051"/>
                  </a:lnTo>
                  <a:lnTo>
                    <a:pt x="427072" y="128256"/>
                  </a:lnTo>
                  <a:cubicBezTo>
                    <a:pt x="434692" y="135876"/>
                    <a:pt x="438502" y="145401"/>
                    <a:pt x="438502" y="154926"/>
                  </a:cubicBezTo>
                  <a:lnTo>
                    <a:pt x="438502" y="154926"/>
                  </a:lnTo>
                  <a:lnTo>
                    <a:pt x="438502" y="495921"/>
                  </a:lnTo>
                  <a:cubicBezTo>
                    <a:pt x="438502" y="516876"/>
                    <a:pt x="421357" y="534021"/>
                    <a:pt x="400402" y="534021"/>
                  </a:cubicBezTo>
                  <a:lnTo>
                    <a:pt x="400402" y="534021"/>
                  </a:lnTo>
                  <a:lnTo>
                    <a:pt x="38452" y="534021"/>
                  </a:lnTo>
                  <a:cubicBezTo>
                    <a:pt x="17497" y="534021"/>
                    <a:pt x="352" y="516876"/>
                    <a:pt x="352" y="495921"/>
                  </a:cubicBezTo>
                  <a:lnTo>
                    <a:pt x="352" y="495921"/>
                  </a:lnTo>
                  <a:lnTo>
                    <a:pt x="352" y="38721"/>
                  </a:lnTo>
                  <a:cubicBezTo>
                    <a:pt x="352" y="17766"/>
                    <a:pt x="17497" y="621"/>
                    <a:pt x="38452" y="621"/>
                  </a:cubicBezTo>
                  <a:lnTo>
                    <a:pt x="38452" y="621"/>
                  </a:lnTo>
                  <a:lnTo>
                    <a:pt x="284197" y="621"/>
                  </a:lnTo>
                  <a:close/>
                  <a:moveTo>
                    <a:pt x="284197" y="19671"/>
                  </a:moveTo>
                  <a:lnTo>
                    <a:pt x="38452" y="19671"/>
                  </a:lnTo>
                  <a:cubicBezTo>
                    <a:pt x="27974" y="19671"/>
                    <a:pt x="19402" y="28244"/>
                    <a:pt x="19402" y="38721"/>
                  </a:cubicBezTo>
                  <a:lnTo>
                    <a:pt x="19402" y="38721"/>
                  </a:lnTo>
                  <a:lnTo>
                    <a:pt x="19402" y="495921"/>
                  </a:lnTo>
                  <a:cubicBezTo>
                    <a:pt x="19402" y="506399"/>
                    <a:pt x="27974" y="514971"/>
                    <a:pt x="38452" y="514971"/>
                  </a:cubicBezTo>
                  <a:lnTo>
                    <a:pt x="38452" y="514971"/>
                  </a:lnTo>
                  <a:lnTo>
                    <a:pt x="400402" y="514971"/>
                  </a:lnTo>
                  <a:cubicBezTo>
                    <a:pt x="410880" y="514971"/>
                    <a:pt x="419452" y="506399"/>
                    <a:pt x="419452" y="495921"/>
                  </a:cubicBezTo>
                  <a:lnTo>
                    <a:pt x="419452" y="495921"/>
                  </a:lnTo>
                  <a:lnTo>
                    <a:pt x="419452" y="154926"/>
                  </a:lnTo>
                  <a:cubicBezTo>
                    <a:pt x="419452" y="153974"/>
                    <a:pt x="419452" y="153021"/>
                    <a:pt x="419452" y="153021"/>
                  </a:cubicBezTo>
                  <a:lnTo>
                    <a:pt x="314677" y="153021"/>
                  </a:lnTo>
                  <a:cubicBezTo>
                    <a:pt x="299437" y="153021"/>
                    <a:pt x="287055" y="141591"/>
                    <a:pt x="286102" y="126351"/>
                  </a:cubicBezTo>
                  <a:lnTo>
                    <a:pt x="286102" y="124446"/>
                  </a:lnTo>
                  <a:lnTo>
                    <a:pt x="286102" y="19671"/>
                  </a:lnTo>
                  <a:cubicBezTo>
                    <a:pt x="285149" y="19671"/>
                    <a:pt x="284197" y="19671"/>
                    <a:pt x="284197" y="19671"/>
                  </a:cubicBezTo>
                  <a:lnTo>
                    <a:pt x="284197" y="19671"/>
                  </a:lnTo>
                  <a:close/>
                  <a:moveTo>
                    <a:pt x="248002" y="200646"/>
                  </a:moveTo>
                  <a:cubicBezTo>
                    <a:pt x="279434" y="200646"/>
                    <a:pt x="305152" y="226364"/>
                    <a:pt x="305152" y="257796"/>
                  </a:cubicBezTo>
                  <a:cubicBezTo>
                    <a:pt x="305152" y="289229"/>
                    <a:pt x="279434" y="314946"/>
                    <a:pt x="248002" y="314946"/>
                  </a:cubicBezTo>
                  <a:lnTo>
                    <a:pt x="248002" y="314946"/>
                  </a:lnTo>
                  <a:lnTo>
                    <a:pt x="171802" y="314946"/>
                  </a:lnTo>
                  <a:lnTo>
                    <a:pt x="171802" y="410196"/>
                  </a:lnTo>
                  <a:lnTo>
                    <a:pt x="152752" y="410196"/>
                  </a:lnTo>
                  <a:lnTo>
                    <a:pt x="152752" y="200646"/>
                  </a:lnTo>
                  <a:lnTo>
                    <a:pt x="248002" y="200646"/>
                  </a:lnTo>
                  <a:close/>
                  <a:moveTo>
                    <a:pt x="248002" y="219696"/>
                  </a:moveTo>
                  <a:lnTo>
                    <a:pt x="171802" y="219696"/>
                  </a:lnTo>
                  <a:lnTo>
                    <a:pt x="171802" y="295896"/>
                  </a:lnTo>
                  <a:lnTo>
                    <a:pt x="248002" y="295896"/>
                  </a:lnTo>
                  <a:cubicBezTo>
                    <a:pt x="268957" y="295896"/>
                    <a:pt x="286102" y="278751"/>
                    <a:pt x="286102" y="257796"/>
                  </a:cubicBezTo>
                  <a:cubicBezTo>
                    <a:pt x="286102" y="236841"/>
                    <a:pt x="268957" y="219696"/>
                    <a:pt x="248002" y="219696"/>
                  </a:cubicBezTo>
                  <a:lnTo>
                    <a:pt x="248002" y="219696"/>
                  </a:lnTo>
                  <a:close/>
                  <a:moveTo>
                    <a:pt x="305152" y="33006"/>
                  </a:moveTo>
                  <a:lnTo>
                    <a:pt x="305152" y="124446"/>
                  </a:lnTo>
                  <a:cubicBezTo>
                    <a:pt x="305152" y="129209"/>
                    <a:pt x="308962" y="133019"/>
                    <a:pt x="313724" y="133971"/>
                  </a:cubicBezTo>
                  <a:lnTo>
                    <a:pt x="314677" y="133971"/>
                  </a:lnTo>
                  <a:lnTo>
                    <a:pt x="406117" y="133971"/>
                  </a:lnTo>
                  <a:lnTo>
                    <a:pt x="305152" y="33006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zh-CN" alt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D9548732-76A7-862E-E449-08399C9A7B2C}"/>
                </a:ext>
              </a:extLst>
            </p:cNvPr>
            <p:cNvSpPr/>
            <p:nvPr/>
          </p:nvSpPr>
          <p:spPr>
            <a:xfrm>
              <a:off x="4752566" y="3723381"/>
              <a:ext cx="633808" cy="682563"/>
            </a:xfrm>
            <a:custGeom>
              <a:avLst/>
              <a:gdLst>
                <a:gd name="connsiteX0" fmla="*/ 362430 w 495300"/>
                <a:gd name="connsiteY0" fmla="*/ 621 h 533400"/>
                <a:gd name="connsiteX1" fmla="*/ 400530 w 495300"/>
                <a:gd name="connsiteY1" fmla="*/ 38721 h 533400"/>
                <a:gd name="connsiteX2" fmla="*/ 400530 w 495300"/>
                <a:gd name="connsiteY2" fmla="*/ 38721 h 533400"/>
                <a:gd name="connsiteX3" fmla="*/ 400530 w 495300"/>
                <a:gd name="connsiteY3" fmla="*/ 124446 h 533400"/>
                <a:gd name="connsiteX4" fmla="*/ 362430 w 495300"/>
                <a:gd name="connsiteY4" fmla="*/ 162546 h 533400"/>
                <a:gd name="connsiteX5" fmla="*/ 362430 w 495300"/>
                <a:gd name="connsiteY5" fmla="*/ 162546 h 533400"/>
                <a:gd name="connsiteX6" fmla="*/ 257655 w 495300"/>
                <a:gd name="connsiteY6" fmla="*/ 162546 h 533400"/>
                <a:gd name="connsiteX7" fmla="*/ 257655 w 495300"/>
                <a:gd name="connsiteY7" fmla="*/ 295896 h 533400"/>
                <a:gd name="connsiteX8" fmla="*/ 419580 w 495300"/>
                <a:gd name="connsiteY8" fmla="*/ 295896 h 533400"/>
                <a:gd name="connsiteX9" fmla="*/ 457680 w 495300"/>
                <a:gd name="connsiteY9" fmla="*/ 332091 h 533400"/>
                <a:gd name="connsiteX10" fmla="*/ 457680 w 495300"/>
                <a:gd name="connsiteY10" fmla="*/ 333996 h 533400"/>
                <a:gd name="connsiteX11" fmla="*/ 457680 w 495300"/>
                <a:gd name="connsiteY11" fmla="*/ 438771 h 533400"/>
                <a:gd name="connsiteX12" fmla="*/ 467205 w 495300"/>
                <a:gd name="connsiteY12" fmla="*/ 438771 h 533400"/>
                <a:gd name="connsiteX13" fmla="*/ 495780 w 495300"/>
                <a:gd name="connsiteY13" fmla="*/ 465441 h 533400"/>
                <a:gd name="connsiteX14" fmla="*/ 495780 w 495300"/>
                <a:gd name="connsiteY14" fmla="*/ 467346 h 533400"/>
                <a:gd name="connsiteX15" fmla="*/ 495780 w 495300"/>
                <a:gd name="connsiteY15" fmla="*/ 505446 h 533400"/>
                <a:gd name="connsiteX16" fmla="*/ 467205 w 495300"/>
                <a:gd name="connsiteY16" fmla="*/ 534021 h 533400"/>
                <a:gd name="connsiteX17" fmla="*/ 467205 w 495300"/>
                <a:gd name="connsiteY17" fmla="*/ 534021 h 533400"/>
                <a:gd name="connsiteX18" fmla="*/ 429105 w 495300"/>
                <a:gd name="connsiteY18" fmla="*/ 534021 h 533400"/>
                <a:gd name="connsiteX19" fmla="*/ 400530 w 495300"/>
                <a:gd name="connsiteY19" fmla="*/ 505446 h 533400"/>
                <a:gd name="connsiteX20" fmla="*/ 400530 w 495300"/>
                <a:gd name="connsiteY20" fmla="*/ 505446 h 533400"/>
                <a:gd name="connsiteX21" fmla="*/ 400530 w 495300"/>
                <a:gd name="connsiteY21" fmla="*/ 467346 h 533400"/>
                <a:gd name="connsiteX22" fmla="*/ 429105 w 495300"/>
                <a:gd name="connsiteY22" fmla="*/ 438771 h 533400"/>
                <a:gd name="connsiteX23" fmla="*/ 429105 w 495300"/>
                <a:gd name="connsiteY23" fmla="*/ 438771 h 533400"/>
                <a:gd name="connsiteX24" fmla="*/ 438630 w 495300"/>
                <a:gd name="connsiteY24" fmla="*/ 438771 h 533400"/>
                <a:gd name="connsiteX25" fmla="*/ 438630 w 495300"/>
                <a:gd name="connsiteY25" fmla="*/ 333996 h 533400"/>
                <a:gd name="connsiteX26" fmla="*/ 420533 w 495300"/>
                <a:gd name="connsiteY26" fmla="*/ 314946 h 533400"/>
                <a:gd name="connsiteX27" fmla="*/ 419580 w 495300"/>
                <a:gd name="connsiteY27" fmla="*/ 314946 h 533400"/>
                <a:gd name="connsiteX28" fmla="*/ 257655 w 495300"/>
                <a:gd name="connsiteY28" fmla="*/ 314946 h 533400"/>
                <a:gd name="connsiteX29" fmla="*/ 257655 w 495300"/>
                <a:gd name="connsiteY29" fmla="*/ 438771 h 533400"/>
                <a:gd name="connsiteX30" fmla="*/ 267180 w 495300"/>
                <a:gd name="connsiteY30" fmla="*/ 438771 h 533400"/>
                <a:gd name="connsiteX31" fmla="*/ 295755 w 495300"/>
                <a:gd name="connsiteY31" fmla="*/ 465441 h 533400"/>
                <a:gd name="connsiteX32" fmla="*/ 295755 w 495300"/>
                <a:gd name="connsiteY32" fmla="*/ 467346 h 533400"/>
                <a:gd name="connsiteX33" fmla="*/ 295755 w 495300"/>
                <a:gd name="connsiteY33" fmla="*/ 505446 h 533400"/>
                <a:gd name="connsiteX34" fmla="*/ 267180 w 495300"/>
                <a:gd name="connsiteY34" fmla="*/ 534021 h 533400"/>
                <a:gd name="connsiteX35" fmla="*/ 267180 w 495300"/>
                <a:gd name="connsiteY35" fmla="*/ 534021 h 533400"/>
                <a:gd name="connsiteX36" fmla="*/ 229080 w 495300"/>
                <a:gd name="connsiteY36" fmla="*/ 534021 h 533400"/>
                <a:gd name="connsiteX37" fmla="*/ 200505 w 495300"/>
                <a:gd name="connsiteY37" fmla="*/ 505446 h 533400"/>
                <a:gd name="connsiteX38" fmla="*/ 200505 w 495300"/>
                <a:gd name="connsiteY38" fmla="*/ 505446 h 533400"/>
                <a:gd name="connsiteX39" fmla="*/ 200505 w 495300"/>
                <a:gd name="connsiteY39" fmla="*/ 467346 h 533400"/>
                <a:gd name="connsiteX40" fmla="*/ 229080 w 495300"/>
                <a:gd name="connsiteY40" fmla="*/ 438771 h 533400"/>
                <a:gd name="connsiteX41" fmla="*/ 229080 w 495300"/>
                <a:gd name="connsiteY41" fmla="*/ 438771 h 533400"/>
                <a:gd name="connsiteX42" fmla="*/ 238605 w 495300"/>
                <a:gd name="connsiteY42" fmla="*/ 438771 h 533400"/>
                <a:gd name="connsiteX43" fmla="*/ 238605 w 495300"/>
                <a:gd name="connsiteY43" fmla="*/ 314946 h 533400"/>
                <a:gd name="connsiteX44" fmla="*/ 76680 w 495300"/>
                <a:gd name="connsiteY44" fmla="*/ 314946 h 533400"/>
                <a:gd name="connsiteX45" fmla="*/ 57630 w 495300"/>
                <a:gd name="connsiteY45" fmla="*/ 333044 h 533400"/>
                <a:gd name="connsiteX46" fmla="*/ 57630 w 495300"/>
                <a:gd name="connsiteY46" fmla="*/ 333996 h 533400"/>
                <a:gd name="connsiteX47" fmla="*/ 57630 w 495300"/>
                <a:gd name="connsiteY47" fmla="*/ 438771 h 533400"/>
                <a:gd name="connsiteX48" fmla="*/ 67155 w 495300"/>
                <a:gd name="connsiteY48" fmla="*/ 438771 h 533400"/>
                <a:gd name="connsiteX49" fmla="*/ 95730 w 495300"/>
                <a:gd name="connsiteY49" fmla="*/ 465441 h 533400"/>
                <a:gd name="connsiteX50" fmla="*/ 95730 w 495300"/>
                <a:gd name="connsiteY50" fmla="*/ 467346 h 533400"/>
                <a:gd name="connsiteX51" fmla="*/ 95730 w 495300"/>
                <a:gd name="connsiteY51" fmla="*/ 505446 h 533400"/>
                <a:gd name="connsiteX52" fmla="*/ 67155 w 495300"/>
                <a:gd name="connsiteY52" fmla="*/ 534021 h 533400"/>
                <a:gd name="connsiteX53" fmla="*/ 67155 w 495300"/>
                <a:gd name="connsiteY53" fmla="*/ 534021 h 533400"/>
                <a:gd name="connsiteX54" fmla="*/ 29055 w 495300"/>
                <a:gd name="connsiteY54" fmla="*/ 534021 h 533400"/>
                <a:gd name="connsiteX55" fmla="*/ 480 w 495300"/>
                <a:gd name="connsiteY55" fmla="*/ 505446 h 533400"/>
                <a:gd name="connsiteX56" fmla="*/ 480 w 495300"/>
                <a:gd name="connsiteY56" fmla="*/ 505446 h 533400"/>
                <a:gd name="connsiteX57" fmla="*/ 480 w 495300"/>
                <a:gd name="connsiteY57" fmla="*/ 467346 h 533400"/>
                <a:gd name="connsiteX58" fmla="*/ 29055 w 495300"/>
                <a:gd name="connsiteY58" fmla="*/ 438771 h 533400"/>
                <a:gd name="connsiteX59" fmla="*/ 29055 w 495300"/>
                <a:gd name="connsiteY59" fmla="*/ 438771 h 533400"/>
                <a:gd name="connsiteX60" fmla="*/ 38580 w 495300"/>
                <a:gd name="connsiteY60" fmla="*/ 438771 h 533400"/>
                <a:gd name="connsiteX61" fmla="*/ 38580 w 495300"/>
                <a:gd name="connsiteY61" fmla="*/ 333996 h 533400"/>
                <a:gd name="connsiteX62" fmla="*/ 74775 w 495300"/>
                <a:gd name="connsiteY62" fmla="*/ 295896 h 533400"/>
                <a:gd name="connsiteX63" fmla="*/ 76680 w 495300"/>
                <a:gd name="connsiteY63" fmla="*/ 295896 h 533400"/>
                <a:gd name="connsiteX64" fmla="*/ 238605 w 495300"/>
                <a:gd name="connsiteY64" fmla="*/ 295896 h 533400"/>
                <a:gd name="connsiteX65" fmla="*/ 238605 w 495300"/>
                <a:gd name="connsiteY65" fmla="*/ 162546 h 533400"/>
                <a:gd name="connsiteX66" fmla="*/ 133830 w 495300"/>
                <a:gd name="connsiteY66" fmla="*/ 162546 h 533400"/>
                <a:gd name="connsiteX67" fmla="*/ 95730 w 495300"/>
                <a:gd name="connsiteY67" fmla="*/ 126351 h 533400"/>
                <a:gd name="connsiteX68" fmla="*/ 95730 w 495300"/>
                <a:gd name="connsiteY68" fmla="*/ 124446 h 533400"/>
                <a:gd name="connsiteX69" fmla="*/ 95730 w 495300"/>
                <a:gd name="connsiteY69" fmla="*/ 38721 h 533400"/>
                <a:gd name="connsiteX70" fmla="*/ 133830 w 495300"/>
                <a:gd name="connsiteY70" fmla="*/ 621 h 533400"/>
                <a:gd name="connsiteX71" fmla="*/ 133830 w 495300"/>
                <a:gd name="connsiteY71" fmla="*/ 621 h 533400"/>
                <a:gd name="connsiteX72" fmla="*/ 362430 w 495300"/>
                <a:gd name="connsiteY72" fmla="*/ 621 h 533400"/>
                <a:gd name="connsiteX73" fmla="*/ 67155 w 495300"/>
                <a:gd name="connsiteY73" fmla="*/ 457821 h 533400"/>
                <a:gd name="connsiteX74" fmla="*/ 29055 w 495300"/>
                <a:gd name="connsiteY74" fmla="*/ 457821 h 533400"/>
                <a:gd name="connsiteX75" fmla="*/ 19530 w 495300"/>
                <a:gd name="connsiteY75" fmla="*/ 467346 h 533400"/>
                <a:gd name="connsiteX76" fmla="*/ 19530 w 495300"/>
                <a:gd name="connsiteY76" fmla="*/ 467346 h 533400"/>
                <a:gd name="connsiteX77" fmla="*/ 19530 w 495300"/>
                <a:gd name="connsiteY77" fmla="*/ 505446 h 533400"/>
                <a:gd name="connsiteX78" fmla="*/ 29055 w 495300"/>
                <a:gd name="connsiteY78" fmla="*/ 514971 h 533400"/>
                <a:gd name="connsiteX79" fmla="*/ 29055 w 495300"/>
                <a:gd name="connsiteY79" fmla="*/ 514971 h 533400"/>
                <a:gd name="connsiteX80" fmla="*/ 67155 w 495300"/>
                <a:gd name="connsiteY80" fmla="*/ 514971 h 533400"/>
                <a:gd name="connsiteX81" fmla="*/ 76680 w 495300"/>
                <a:gd name="connsiteY81" fmla="*/ 505446 h 533400"/>
                <a:gd name="connsiteX82" fmla="*/ 76680 w 495300"/>
                <a:gd name="connsiteY82" fmla="*/ 505446 h 533400"/>
                <a:gd name="connsiteX83" fmla="*/ 76680 w 495300"/>
                <a:gd name="connsiteY83" fmla="*/ 467346 h 533400"/>
                <a:gd name="connsiteX84" fmla="*/ 67155 w 495300"/>
                <a:gd name="connsiteY84" fmla="*/ 457821 h 533400"/>
                <a:gd name="connsiteX85" fmla="*/ 67155 w 495300"/>
                <a:gd name="connsiteY85" fmla="*/ 457821 h 533400"/>
                <a:gd name="connsiteX86" fmla="*/ 267180 w 495300"/>
                <a:gd name="connsiteY86" fmla="*/ 457821 h 533400"/>
                <a:gd name="connsiteX87" fmla="*/ 229080 w 495300"/>
                <a:gd name="connsiteY87" fmla="*/ 457821 h 533400"/>
                <a:gd name="connsiteX88" fmla="*/ 219555 w 495300"/>
                <a:gd name="connsiteY88" fmla="*/ 467346 h 533400"/>
                <a:gd name="connsiteX89" fmla="*/ 219555 w 495300"/>
                <a:gd name="connsiteY89" fmla="*/ 467346 h 533400"/>
                <a:gd name="connsiteX90" fmla="*/ 219555 w 495300"/>
                <a:gd name="connsiteY90" fmla="*/ 505446 h 533400"/>
                <a:gd name="connsiteX91" fmla="*/ 229080 w 495300"/>
                <a:gd name="connsiteY91" fmla="*/ 514971 h 533400"/>
                <a:gd name="connsiteX92" fmla="*/ 229080 w 495300"/>
                <a:gd name="connsiteY92" fmla="*/ 514971 h 533400"/>
                <a:gd name="connsiteX93" fmla="*/ 267180 w 495300"/>
                <a:gd name="connsiteY93" fmla="*/ 514971 h 533400"/>
                <a:gd name="connsiteX94" fmla="*/ 276705 w 495300"/>
                <a:gd name="connsiteY94" fmla="*/ 505446 h 533400"/>
                <a:gd name="connsiteX95" fmla="*/ 276705 w 495300"/>
                <a:gd name="connsiteY95" fmla="*/ 505446 h 533400"/>
                <a:gd name="connsiteX96" fmla="*/ 276705 w 495300"/>
                <a:gd name="connsiteY96" fmla="*/ 467346 h 533400"/>
                <a:gd name="connsiteX97" fmla="*/ 267180 w 495300"/>
                <a:gd name="connsiteY97" fmla="*/ 457821 h 533400"/>
                <a:gd name="connsiteX98" fmla="*/ 267180 w 495300"/>
                <a:gd name="connsiteY98" fmla="*/ 457821 h 533400"/>
                <a:gd name="connsiteX99" fmla="*/ 467205 w 495300"/>
                <a:gd name="connsiteY99" fmla="*/ 457821 h 533400"/>
                <a:gd name="connsiteX100" fmla="*/ 429105 w 495300"/>
                <a:gd name="connsiteY100" fmla="*/ 457821 h 533400"/>
                <a:gd name="connsiteX101" fmla="*/ 419580 w 495300"/>
                <a:gd name="connsiteY101" fmla="*/ 467346 h 533400"/>
                <a:gd name="connsiteX102" fmla="*/ 419580 w 495300"/>
                <a:gd name="connsiteY102" fmla="*/ 467346 h 533400"/>
                <a:gd name="connsiteX103" fmla="*/ 419580 w 495300"/>
                <a:gd name="connsiteY103" fmla="*/ 505446 h 533400"/>
                <a:gd name="connsiteX104" fmla="*/ 429105 w 495300"/>
                <a:gd name="connsiteY104" fmla="*/ 514971 h 533400"/>
                <a:gd name="connsiteX105" fmla="*/ 429105 w 495300"/>
                <a:gd name="connsiteY105" fmla="*/ 514971 h 533400"/>
                <a:gd name="connsiteX106" fmla="*/ 467205 w 495300"/>
                <a:gd name="connsiteY106" fmla="*/ 514971 h 533400"/>
                <a:gd name="connsiteX107" fmla="*/ 476730 w 495300"/>
                <a:gd name="connsiteY107" fmla="*/ 505446 h 533400"/>
                <a:gd name="connsiteX108" fmla="*/ 476730 w 495300"/>
                <a:gd name="connsiteY108" fmla="*/ 505446 h 533400"/>
                <a:gd name="connsiteX109" fmla="*/ 476730 w 495300"/>
                <a:gd name="connsiteY109" fmla="*/ 467346 h 533400"/>
                <a:gd name="connsiteX110" fmla="*/ 467205 w 495300"/>
                <a:gd name="connsiteY110" fmla="*/ 457821 h 533400"/>
                <a:gd name="connsiteX111" fmla="*/ 467205 w 495300"/>
                <a:gd name="connsiteY111" fmla="*/ 457821 h 533400"/>
                <a:gd name="connsiteX112" fmla="*/ 362430 w 495300"/>
                <a:gd name="connsiteY112" fmla="*/ 19671 h 533400"/>
                <a:gd name="connsiteX113" fmla="*/ 133830 w 495300"/>
                <a:gd name="connsiteY113" fmla="*/ 19671 h 533400"/>
                <a:gd name="connsiteX114" fmla="*/ 114780 w 495300"/>
                <a:gd name="connsiteY114" fmla="*/ 38721 h 533400"/>
                <a:gd name="connsiteX115" fmla="*/ 114780 w 495300"/>
                <a:gd name="connsiteY115" fmla="*/ 38721 h 533400"/>
                <a:gd name="connsiteX116" fmla="*/ 114780 w 495300"/>
                <a:gd name="connsiteY116" fmla="*/ 124446 h 533400"/>
                <a:gd name="connsiteX117" fmla="*/ 133830 w 495300"/>
                <a:gd name="connsiteY117" fmla="*/ 143496 h 533400"/>
                <a:gd name="connsiteX118" fmla="*/ 133830 w 495300"/>
                <a:gd name="connsiteY118" fmla="*/ 143496 h 533400"/>
                <a:gd name="connsiteX119" fmla="*/ 362430 w 495300"/>
                <a:gd name="connsiteY119" fmla="*/ 143496 h 533400"/>
                <a:gd name="connsiteX120" fmla="*/ 381480 w 495300"/>
                <a:gd name="connsiteY120" fmla="*/ 124446 h 533400"/>
                <a:gd name="connsiteX121" fmla="*/ 381480 w 495300"/>
                <a:gd name="connsiteY121" fmla="*/ 124446 h 533400"/>
                <a:gd name="connsiteX122" fmla="*/ 381480 w 495300"/>
                <a:gd name="connsiteY122" fmla="*/ 38721 h 533400"/>
                <a:gd name="connsiteX123" fmla="*/ 362430 w 495300"/>
                <a:gd name="connsiteY123" fmla="*/ 19671 h 533400"/>
                <a:gd name="connsiteX124" fmla="*/ 362430 w 495300"/>
                <a:gd name="connsiteY124" fmla="*/ 19671 h 533400"/>
                <a:gd name="connsiteX125" fmla="*/ 157643 w 495300"/>
                <a:gd name="connsiteY125" fmla="*/ 86346 h 533400"/>
                <a:gd name="connsiteX126" fmla="*/ 171930 w 495300"/>
                <a:gd name="connsiteY126" fmla="*/ 100634 h 533400"/>
                <a:gd name="connsiteX127" fmla="*/ 157643 w 495300"/>
                <a:gd name="connsiteY127" fmla="*/ 114921 h 533400"/>
                <a:gd name="connsiteX128" fmla="*/ 143355 w 495300"/>
                <a:gd name="connsiteY128" fmla="*/ 100634 h 533400"/>
                <a:gd name="connsiteX129" fmla="*/ 157643 w 495300"/>
                <a:gd name="connsiteY129" fmla="*/ 86346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</a:cxnLst>
              <a:rect l="l" t="t" r="r" b="b"/>
              <a:pathLst>
                <a:path w="495300" h="533400">
                  <a:moveTo>
                    <a:pt x="362430" y="621"/>
                  </a:moveTo>
                  <a:cubicBezTo>
                    <a:pt x="383385" y="621"/>
                    <a:pt x="400530" y="17766"/>
                    <a:pt x="400530" y="38721"/>
                  </a:cubicBezTo>
                  <a:lnTo>
                    <a:pt x="400530" y="38721"/>
                  </a:lnTo>
                  <a:lnTo>
                    <a:pt x="400530" y="124446"/>
                  </a:lnTo>
                  <a:cubicBezTo>
                    <a:pt x="400530" y="145401"/>
                    <a:pt x="383385" y="162546"/>
                    <a:pt x="362430" y="162546"/>
                  </a:cubicBezTo>
                  <a:lnTo>
                    <a:pt x="362430" y="162546"/>
                  </a:lnTo>
                  <a:lnTo>
                    <a:pt x="257655" y="162546"/>
                  </a:lnTo>
                  <a:lnTo>
                    <a:pt x="257655" y="295896"/>
                  </a:lnTo>
                  <a:lnTo>
                    <a:pt x="419580" y="295896"/>
                  </a:lnTo>
                  <a:cubicBezTo>
                    <a:pt x="439583" y="295896"/>
                    <a:pt x="456727" y="312089"/>
                    <a:pt x="457680" y="332091"/>
                  </a:cubicBezTo>
                  <a:lnTo>
                    <a:pt x="457680" y="333996"/>
                  </a:lnTo>
                  <a:lnTo>
                    <a:pt x="457680" y="438771"/>
                  </a:lnTo>
                  <a:lnTo>
                    <a:pt x="467205" y="438771"/>
                  </a:lnTo>
                  <a:cubicBezTo>
                    <a:pt x="482445" y="438771"/>
                    <a:pt x="494827" y="450201"/>
                    <a:pt x="495780" y="465441"/>
                  </a:cubicBezTo>
                  <a:lnTo>
                    <a:pt x="495780" y="467346"/>
                  </a:lnTo>
                  <a:lnTo>
                    <a:pt x="495780" y="505446"/>
                  </a:lnTo>
                  <a:cubicBezTo>
                    <a:pt x="495780" y="521639"/>
                    <a:pt x="483398" y="534021"/>
                    <a:pt x="467205" y="534021"/>
                  </a:cubicBezTo>
                  <a:lnTo>
                    <a:pt x="467205" y="534021"/>
                  </a:lnTo>
                  <a:lnTo>
                    <a:pt x="429105" y="534021"/>
                  </a:lnTo>
                  <a:cubicBezTo>
                    <a:pt x="412912" y="534021"/>
                    <a:pt x="400530" y="521639"/>
                    <a:pt x="400530" y="505446"/>
                  </a:cubicBezTo>
                  <a:lnTo>
                    <a:pt x="400530" y="505446"/>
                  </a:lnTo>
                  <a:lnTo>
                    <a:pt x="400530" y="467346"/>
                  </a:lnTo>
                  <a:cubicBezTo>
                    <a:pt x="400530" y="451154"/>
                    <a:pt x="412912" y="438771"/>
                    <a:pt x="429105" y="438771"/>
                  </a:cubicBezTo>
                  <a:lnTo>
                    <a:pt x="429105" y="438771"/>
                  </a:lnTo>
                  <a:lnTo>
                    <a:pt x="438630" y="438771"/>
                  </a:lnTo>
                  <a:lnTo>
                    <a:pt x="438630" y="333996"/>
                  </a:lnTo>
                  <a:cubicBezTo>
                    <a:pt x="438630" y="323519"/>
                    <a:pt x="431010" y="315899"/>
                    <a:pt x="420533" y="314946"/>
                  </a:cubicBezTo>
                  <a:lnTo>
                    <a:pt x="419580" y="314946"/>
                  </a:lnTo>
                  <a:lnTo>
                    <a:pt x="257655" y="314946"/>
                  </a:lnTo>
                  <a:lnTo>
                    <a:pt x="257655" y="438771"/>
                  </a:lnTo>
                  <a:lnTo>
                    <a:pt x="267180" y="438771"/>
                  </a:lnTo>
                  <a:cubicBezTo>
                    <a:pt x="282420" y="438771"/>
                    <a:pt x="294802" y="450201"/>
                    <a:pt x="295755" y="465441"/>
                  </a:cubicBezTo>
                  <a:lnTo>
                    <a:pt x="295755" y="467346"/>
                  </a:lnTo>
                  <a:lnTo>
                    <a:pt x="295755" y="505446"/>
                  </a:lnTo>
                  <a:cubicBezTo>
                    <a:pt x="295755" y="521639"/>
                    <a:pt x="283373" y="534021"/>
                    <a:pt x="267180" y="534021"/>
                  </a:cubicBezTo>
                  <a:lnTo>
                    <a:pt x="267180" y="534021"/>
                  </a:lnTo>
                  <a:lnTo>
                    <a:pt x="229080" y="534021"/>
                  </a:lnTo>
                  <a:cubicBezTo>
                    <a:pt x="212887" y="534021"/>
                    <a:pt x="200505" y="521639"/>
                    <a:pt x="200505" y="505446"/>
                  </a:cubicBezTo>
                  <a:lnTo>
                    <a:pt x="200505" y="505446"/>
                  </a:lnTo>
                  <a:lnTo>
                    <a:pt x="200505" y="467346"/>
                  </a:lnTo>
                  <a:cubicBezTo>
                    <a:pt x="200505" y="451154"/>
                    <a:pt x="212887" y="438771"/>
                    <a:pt x="229080" y="438771"/>
                  </a:cubicBezTo>
                  <a:lnTo>
                    <a:pt x="229080" y="438771"/>
                  </a:lnTo>
                  <a:lnTo>
                    <a:pt x="238605" y="438771"/>
                  </a:lnTo>
                  <a:lnTo>
                    <a:pt x="238605" y="314946"/>
                  </a:lnTo>
                  <a:lnTo>
                    <a:pt x="76680" y="314946"/>
                  </a:lnTo>
                  <a:cubicBezTo>
                    <a:pt x="66202" y="314946"/>
                    <a:pt x="58583" y="322566"/>
                    <a:pt x="57630" y="333044"/>
                  </a:cubicBezTo>
                  <a:lnTo>
                    <a:pt x="57630" y="333996"/>
                  </a:lnTo>
                  <a:lnTo>
                    <a:pt x="57630" y="438771"/>
                  </a:lnTo>
                  <a:lnTo>
                    <a:pt x="67155" y="438771"/>
                  </a:lnTo>
                  <a:cubicBezTo>
                    <a:pt x="82395" y="438771"/>
                    <a:pt x="94777" y="450201"/>
                    <a:pt x="95730" y="465441"/>
                  </a:cubicBezTo>
                  <a:lnTo>
                    <a:pt x="95730" y="467346"/>
                  </a:lnTo>
                  <a:lnTo>
                    <a:pt x="95730" y="505446"/>
                  </a:lnTo>
                  <a:cubicBezTo>
                    <a:pt x="95730" y="521639"/>
                    <a:pt x="83348" y="534021"/>
                    <a:pt x="67155" y="534021"/>
                  </a:cubicBezTo>
                  <a:lnTo>
                    <a:pt x="67155" y="534021"/>
                  </a:lnTo>
                  <a:lnTo>
                    <a:pt x="29055" y="534021"/>
                  </a:lnTo>
                  <a:cubicBezTo>
                    <a:pt x="12862" y="534021"/>
                    <a:pt x="480" y="521639"/>
                    <a:pt x="480" y="505446"/>
                  </a:cubicBezTo>
                  <a:lnTo>
                    <a:pt x="480" y="505446"/>
                  </a:lnTo>
                  <a:lnTo>
                    <a:pt x="480" y="467346"/>
                  </a:lnTo>
                  <a:cubicBezTo>
                    <a:pt x="480" y="451154"/>
                    <a:pt x="12862" y="438771"/>
                    <a:pt x="29055" y="438771"/>
                  </a:cubicBezTo>
                  <a:lnTo>
                    <a:pt x="29055" y="438771"/>
                  </a:lnTo>
                  <a:lnTo>
                    <a:pt x="38580" y="438771"/>
                  </a:lnTo>
                  <a:lnTo>
                    <a:pt x="38580" y="333996"/>
                  </a:lnTo>
                  <a:cubicBezTo>
                    <a:pt x="38580" y="313994"/>
                    <a:pt x="54773" y="296849"/>
                    <a:pt x="74775" y="295896"/>
                  </a:cubicBezTo>
                  <a:lnTo>
                    <a:pt x="76680" y="295896"/>
                  </a:lnTo>
                  <a:lnTo>
                    <a:pt x="238605" y="295896"/>
                  </a:lnTo>
                  <a:lnTo>
                    <a:pt x="238605" y="162546"/>
                  </a:lnTo>
                  <a:lnTo>
                    <a:pt x="133830" y="162546"/>
                  </a:lnTo>
                  <a:cubicBezTo>
                    <a:pt x="113827" y="162546"/>
                    <a:pt x="96683" y="146354"/>
                    <a:pt x="95730" y="126351"/>
                  </a:cubicBezTo>
                  <a:lnTo>
                    <a:pt x="95730" y="124446"/>
                  </a:lnTo>
                  <a:lnTo>
                    <a:pt x="95730" y="38721"/>
                  </a:lnTo>
                  <a:cubicBezTo>
                    <a:pt x="95730" y="17766"/>
                    <a:pt x="112875" y="621"/>
                    <a:pt x="133830" y="621"/>
                  </a:cubicBezTo>
                  <a:lnTo>
                    <a:pt x="133830" y="621"/>
                  </a:lnTo>
                  <a:lnTo>
                    <a:pt x="362430" y="621"/>
                  </a:lnTo>
                  <a:close/>
                  <a:moveTo>
                    <a:pt x="67155" y="457821"/>
                  </a:moveTo>
                  <a:lnTo>
                    <a:pt x="29055" y="457821"/>
                  </a:lnTo>
                  <a:cubicBezTo>
                    <a:pt x="23340" y="457821"/>
                    <a:pt x="19530" y="461631"/>
                    <a:pt x="19530" y="467346"/>
                  </a:cubicBezTo>
                  <a:lnTo>
                    <a:pt x="19530" y="467346"/>
                  </a:lnTo>
                  <a:lnTo>
                    <a:pt x="19530" y="505446"/>
                  </a:lnTo>
                  <a:cubicBezTo>
                    <a:pt x="19530" y="511161"/>
                    <a:pt x="23340" y="514971"/>
                    <a:pt x="29055" y="514971"/>
                  </a:cubicBezTo>
                  <a:lnTo>
                    <a:pt x="29055" y="514971"/>
                  </a:lnTo>
                  <a:lnTo>
                    <a:pt x="67155" y="514971"/>
                  </a:lnTo>
                  <a:cubicBezTo>
                    <a:pt x="72870" y="514971"/>
                    <a:pt x="76680" y="511161"/>
                    <a:pt x="76680" y="505446"/>
                  </a:cubicBezTo>
                  <a:lnTo>
                    <a:pt x="76680" y="505446"/>
                  </a:lnTo>
                  <a:lnTo>
                    <a:pt x="76680" y="467346"/>
                  </a:lnTo>
                  <a:cubicBezTo>
                    <a:pt x="76680" y="461631"/>
                    <a:pt x="72870" y="457821"/>
                    <a:pt x="67155" y="457821"/>
                  </a:cubicBezTo>
                  <a:lnTo>
                    <a:pt x="67155" y="457821"/>
                  </a:lnTo>
                  <a:close/>
                  <a:moveTo>
                    <a:pt x="267180" y="457821"/>
                  </a:moveTo>
                  <a:lnTo>
                    <a:pt x="229080" y="457821"/>
                  </a:lnTo>
                  <a:cubicBezTo>
                    <a:pt x="223365" y="457821"/>
                    <a:pt x="219555" y="461631"/>
                    <a:pt x="219555" y="467346"/>
                  </a:cubicBezTo>
                  <a:lnTo>
                    <a:pt x="219555" y="467346"/>
                  </a:lnTo>
                  <a:lnTo>
                    <a:pt x="219555" y="505446"/>
                  </a:lnTo>
                  <a:cubicBezTo>
                    <a:pt x="219555" y="511161"/>
                    <a:pt x="223365" y="514971"/>
                    <a:pt x="229080" y="514971"/>
                  </a:cubicBezTo>
                  <a:lnTo>
                    <a:pt x="229080" y="514971"/>
                  </a:lnTo>
                  <a:lnTo>
                    <a:pt x="267180" y="514971"/>
                  </a:lnTo>
                  <a:cubicBezTo>
                    <a:pt x="272895" y="514971"/>
                    <a:pt x="276705" y="511161"/>
                    <a:pt x="276705" y="505446"/>
                  </a:cubicBezTo>
                  <a:lnTo>
                    <a:pt x="276705" y="505446"/>
                  </a:lnTo>
                  <a:lnTo>
                    <a:pt x="276705" y="467346"/>
                  </a:lnTo>
                  <a:cubicBezTo>
                    <a:pt x="276705" y="461631"/>
                    <a:pt x="272895" y="457821"/>
                    <a:pt x="267180" y="457821"/>
                  </a:cubicBezTo>
                  <a:lnTo>
                    <a:pt x="267180" y="457821"/>
                  </a:lnTo>
                  <a:close/>
                  <a:moveTo>
                    <a:pt x="467205" y="457821"/>
                  </a:moveTo>
                  <a:lnTo>
                    <a:pt x="429105" y="457821"/>
                  </a:lnTo>
                  <a:cubicBezTo>
                    <a:pt x="423390" y="457821"/>
                    <a:pt x="419580" y="461631"/>
                    <a:pt x="419580" y="467346"/>
                  </a:cubicBezTo>
                  <a:lnTo>
                    <a:pt x="419580" y="467346"/>
                  </a:lnTo>
                  <a:lnTo>
                    <a:pt x="419580" y="505446"/>
                  </a:lnTo>
                  <a:cubicBezTo>
                    <a:pt x="419580" y="511161"/>
                    <a:pt x="423390" y="514971"/>
                    <a:pt x="429105" y="514971"/>
                  </a:cubicBezTo>
                  <a:lnTo>
                    <a:pt x="429105" y="514971"/>
                  </a:lnTo>
                  <a:lnTo>
                    <a:pt x="467205" y="514971"/>
                  </a:lnTo>
                  <a:cubicBezTo>
                    <a:pt x="472920" y="514971"/>
                    <a:pt x="476730" y="511161"/>
                    <a:pt x="476730" y="505446"/>
                  </a:cubicBezTo>
                  <a:lnTo>
                    <a:pt x="476730" y="505446"/>
                  </a:lnTo>
                  <a:lnTo>
                    <a:pt x="476730" y="467346"/>
                  </a:lnTo>
                  <a:cubicBezTo>
                    <a:pt x="476730" y="461631"/>
                    <a:pt x="472920" y="457821"/>
                    <a:pt x="467205" y="457821"/>
                  </a:cubicBezTo>
                  <a:lnTo>
                    <a:pt x="467205" y="457821"/>
                  </a:lnTo>
                  <a:close/>
                  <a:moveTo>
                    <a:pt x="362430" y="19671"/>
                  </a:moveTo>
                  <a:lnTo>
                    <a:pt x="133830" y="19671"/>
                  </a:lnTo>
                  <a:cubicBezTo>
                    <a:pt x="123352" y="19671"/>
                    <a:pt x="114780" y="28244"/>
                    <a:pt x="114780" y="38721"/>
                  </a:cubicBezTo>
                  <a:lnTo>
                    <a:pt x="114780" y="38721"/>
                  </a:lnTo>
                  <a:lnTo>
                    <a:pt x="114780" y="124446"/>
                  </a:lnTo>
                  <a:cubicBezTo>
                    <a:pt x="114780" y="134924"/>
                    <a:pt x="123352" y="143496"/>
                    <a:pt x="133830" y="143496"/>
                  </a:cubicBezTo>
                  <a:lnTo>
                    <a:pt x="133830" y="143496"/>
                  </a:lnTo>
                  <a:lnTo>
                    <a:pt x="362430" y="143496"/>
                  </a:lnTo>
                  <a:cubicBezTo>
                    <a:pt x="372908" y="143496"/>
                    <a:pt x="381480" y="134924"/>
                    <a:pt x="381480" y="124446"/>
                  </a:cubicBezTo>
                  <a:lnTo>
                    <a:pt x="381480" y="124446"/>
                  </a:lnTo>
                  <a:lnTo>
                    <a:pt x="381480" y="38721"/>
                  </a:lnTo>
                  <a:cubicBezTo>
                    <a:pt x="381480" y="28244"/>
                    <a:pt x="372908" y="19671"/>
                    <a:pt x="362430" y="19671"/>
                  </a:cubicBezTo>
                  <a:lnTo>
                    <a:pt x="362430" y="19671"/>
                  </a:lnTo>
                  <a:close/>
                  <a:moveTo>
                    <a:pt x="157643" y="86346"/>
                  </a:moveTo>
                  <a:cubicBezTo>
                    <a:pt x="165262" y="86346"/>
                    <a:pt x="171930" y="93014"/>
                    <a:pt x="171930" y="100634"/>
                  </a:cubicBezTo>
                  <a:cubicBezTo>
                    <a:pt x="171930" y="108254"/>
                    <a:pt x="165262" y="114921"/>
                    <a:pt x="157643" y="114921"/>
                  </a:cubicBezTo>
                  <a:cubicBezTo>
                    <a:pt x="150023" y="114921"/>
                    <a:pt x="143355" y="108254"/>
                    <a:pt x="143355" y="100634"/>
                  </a:cubicBezTo>
                  <a:cubicBezTo>
                    <a:pt x="143355" y="93014"/>
                    <a:pt x="150023" y="86346"/>
                    <a:pt x="157643" y="86346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zh-CN" alt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D4E0CD24-47B0-FE23-6FA5-60C93CF90485}"/>
                </a:ext>
              </a:extLst>
            </p:cNvPr>
            <p:cNvSpPr/>
            <p:nvPr/>
          </p:nvSpPr>
          <p:spPr>
            <a:xfrm>
              <a:off x="8425791" y="3872201"/>
              <a:ext cx="682563" cy="511922"/>
            </a:xfrm>
            <a:custGeom>
              <a:avLst/>
              <a:gdLst>
                <a:gd name="connsiteX0" fmla="*/ 495908 w 533400"/>
                <a:gd name="connsiteY0" fmla="*/ 621 h 400050"/>
                <a:gd name="connsiteX1" fmla="*/ 534008 w 533400"/>
                <a:gd name="connsiteY1" fmla="*/ 38721 h 400050"/>
                <a:gd name="connsiteX2" fmla="*/ 534008 w 533400"/>
                <a:gd name="connsiteY2" fmla="*/ 38721 h 400050"/>
                <a:gd name="connsiteX3" fmla="*/ 534008 w 533400"/>
                <a:gd name="connsiteY3" fmla="*/ 362571 h 400050"/>
                <a:gd name="connsiteX4" fmla="*/ 495908 w 533400"/>
                <a:gd name="connsiteY4" fmla="*/ 400671 h 400050"/>
                <a:gd name="connsiteX5" fmla="*/ 495908 w 533400"/>
                <a:gd name="connsiteY5" fmla="*/ 400671 h 400050"/>
                <a:gd name="connsiteX6" fmla="*/ 38708 w 533400"/>
                <a:gd name="connsiteY6" fmla="*/ 400671 h 400050"/>
                <a:gd name="connsiteX7" fmla="*/ 608 w 533400"/>
                <a:gd name="connsiteY7" fmla="*/ 362571 h 400050"/>
                <a:gd name="connsiteX8" fmla="*/ 608 w 533400"/>
                <a:gd name="connsiteY8" fmla="*/ 362571 h 400050"/>
                <a:gd name="connsiteX9" fmla="*/ 608 w 533400"/>
                <a:gd name="connsiteY9" fmla="*/ 38721 h 400050"/>
                <a:gd name="connsiteX10" fmla="*/ 38708 w 533400"/>
                <a:gd name="connsiteY10" fmla="*/ 621 h 400050"/>
                <a:gd name="connsiteX11" fmla="*/ 38708 w 533400"/>
                <a:gd name="connsiteY11" fmla="*/ 621 h 400050"/>
                <a:gd name="connsiteX12" fmla="*/ 495908 w 533400"/>
                <a:gd name="connsiteY12" fmla="*/ 621 h 400050"/>
                <a:gd name="connsiteX13" fmla="*/ 361605 w 533400"/>
                <a:gd name="connsiteY13" fmla="*/ 172071 h 400050"/>
                <a:gd name="connsiteX14" fmla="*/ 360653 w 533400"/>
                <a:gd name="connsiteY14" fmla="*/ 173024 h 400050"/>
                <a:gd name="connsiteX15" fmla="*/ 274928 w 533400"/>
                <a:gd name="connsiteY15" fmla="*/ 284466 h 400050"/>
                <a:gd name="connsiteX16" fmla="*/ 272071 w 533400"/>
                <a:gd name="connsiteY16" fmla="*/ 288276 h 400050"/>
                <a:gd name="connsiteX17" fmla="*/ 219683 w 533400"/>
                <a:gd name="connsiteY17" fmla="*/ 290181 h 400050"/>
                <a:gd name="connsiteX18" fmla="*/ 217778 w 533400"/>
                <a:gd name="connsiteY18" fmla="*/ 289229 h 400050"/>
                <a:gd name="connsiteX19" fmla="*/ 154913 w 533400"/>
                <a:gd name="connsiteY19" fmla="*/ 228269 h 400050"/>
                <a:gd name="connsiteX20" fmla="*/ 153961 w 533400"/>
                <a:gd name="connsiteY20" fmla="*/ 227316 h 400050"/>
                <a:gd name="connsiteX21" fmla="*/ 128243 w 533400"/>
                <a:gd name="connsiteY21" fmla="*/ 228269 h 400050"/>
                <a:gd name="connsiteX22" fmla="*/ 127290 w 533400"/>
                <a:gd name="connsiteY22" fmla="*/ 229221 h 400050"/>
                <a:gd name="connsiteX23" fmla="*/ 19658 w 533400"/>
                <a:gd name="connsiteY23" fmla="*/ 354951 h 400050"/>
                <a:gd name="connsiteX24" fmla="*/ 19658 w 533400"/>
                <a:gd name="connsiteY24" fmla="*/ 361619 h 400050"/>
                <a:gd name="connsiteX25" fmla="*/ 37755 w 533400"/>
                <a:gd name="connsiteY25" fmla="*/ 380669 h 400050"/>
                <a:gd name="connsiteX26" fmla="*/ 38708 w 533400"/>
                <a:gd name="connsiteY26" fmla="*/ 380669 h 400050"/>
                <a:gd name="connsiteX27" fmla="*/ 495908 w 533400"/>
                <a:gd name="connsiteY27" fmla="*/ 380669 h 400050"/>
                <a:gd name="connsiteX28" fmla="*/ 514958 w 533400"/>
                <a:gd name="connsiteY28" fmla="*/ 361619 h 400050"/>
                <a:gd name="connsiteX29" fmla="*/ 514958 w 533400"/>
                <a:gd name="connsiteY29" fmla="*/ 361619 h 400050"/>
                <a:gd name="connsiteX30" fmla="*/ 514958 w 533400"/>
                <a:gd name="connsiteY30" fmla="*/ 337806 h 400050"/>
                <a:gd name="connsiteX31" fmla="*/ 391133 w 533400"/>
                <a:gd name="connsiteY31" fmla="*/ 173024 h 400050"/>
                <a:gd name="connsiteX32" fmla="*/ 387323 w 533400"/>
                <a:gd name="connsiteY32" fmla="*/ 169214 h 400050"/>
                <a:gd name="connsiteX33" fmla="*/ 361605 w 533400"/>
                <a:gd name="connsiteY33" fmla="*/ 172071 h 400050"/>
                <a:gd name="connsiteX34" fmla="*/ 495908 w 533400"/>
                <a:gd name="connsiteY34" fmla="*/ 19671 h 400050"/>
                <a:gd name="connsiteX35" fmla="*/ 38708 w 533400"/>
                <a:gd name="connsiteY35" fmla="*/ 19671 h 400050"/>
                <a:gd name="connsiteX36" fmla="*/ 19658 w 533400"/>
                <a:gd name="connsiteY36" fmla="*/ 38721 h 400050"/>
                <a:gd name="connsiteX37" fmla="*/ 19658 w 533400"/>
                <a:gd name="connsiteY37" fmla="*/ 38721 h 400050"/>
                <a:gd name="connsiteX38" fmla="*/ 19658 w 533400"/>
                <a:gd name="connsiteY38" fmla="*/ 327329 h 400050"/>
                <a:gd name="connsiteX39" fmla="*/ 113003 w 533400"/>
                <a:gd name="connsiteY39" fmla="*/ 217791 h 400050"/>
                <a:gd name="connsiteX40" fmla="*/ 166343 w 533400"/>
                <a:gd name="connsiteY40" fmla="*/ 213981 h 400050"/>
                <a:gd name="connsiteX41" fmla="*/ 167296 w 533400"/>
                <a:gd name="connsiteY41" fmla="*/ 214934 h 400050"/>
                <a:gd name="connsiteX42" fmla="*/ 168248 w 533400"/>
                <a:gd name="connsiteY42" fmla="*/ 215886 h 400050"/>
                <a:gd name="connsiteX43" fmla="*/ 231113 w 533400"/>
                <a:gd name="connsiteY43" fmla="*/ 276846 h 400050"/>
                <a:gd name="connsiteX44" fmla="*/ 257783 w 533400"/>
                <a:gd name="connsiteY44" fmla="*/ 276846 h 400050"/>
                <a:gd name="connsiteX45" fmla="*/ 258736 w 533400"/>
                <a:gd name="connsiteY45" fmla="*/ 275894 h 400050"/>
                <a:gd name="connsiteX46" fmla="*/ 259688 w 533400"/>
                <a:gd name="connsiteY46" fmla="*/ 274941 h 400050"/>
                <a:gd name="connsiteX47" fmla="*/ 345413 w 533400"/>
                <a:gd name="connsiteY47" fmla="*/ 163499 h 400050"/>
                <a:gd name="connsiteX48" fmla="*/ 398753 w 533400"/>
                <a:gd name="connsiteY48" fmla="*/ 156831 h 400050"/>
                <a:gd name="connsiteX49" fmla="*/ 404468 w 533400"/>
                <a:gd name="connsiteY49" fmla="*/ 162546 h 400050"/>
                <a:gd name="connsiteX50" fmla="*/ 406373 w 533400"/>
                <a:gd name="connsiteY50" fmla="*/ 164451 h 400050"/>
                <a:gd name="connsiteX51" fmla="*/ 515911 w 533400"/>
                <a:gd name="connsiteY51" fmla="*/ 309231 h 400050"/>
                <a:gd name="connsiteX52" fmla="*/ 515911 w 533400"/>
                <a:gd name="connsiteY52" fmla="*/ 40626 h 400050"/>
                <a:gd name="connsiteX53" fmla="*/ 497813 w 533400"/>
                <a:gd name="connsiteY53" fmla="*/ 21576 h 400050"/>
                <a:gd name="connsiteX54" fmla="*/ 495908 w 533400"/>
                <a:gd name="connsiteY54" fmla="*/ 19671 h 400050"/>
                <a:gd name="connsiteX55" fmla="*/ 95858 w 533400"/>
                <a:gd name="connsiteY55" fmla="*/ 48246 h 400050"/>
                <a:gd name="connsiteX56" fmla="*/ 143483 w 533400"/>
                <a:gd name="connsiteY56" fmla="*/ 95871 h 400050"/>
                <a:gd name="connsiteX57" fmla="*/ 95858 w 533400"/>
                <a:gd name="connsiteY57" fmla="*/ 143496 h 400050"/>
                <a:gd name="connsiteX58" fmla="*/ 48233 w 533400"/>
                <a:gd name="connsiteY58" fmla="*/ 95871 h 400050"/>
                <a:gd name="connsiteX59" fmla="*/ 95858 w 533400"/>
                <a:gd name="connsiteY59" fmla="*/ 48246 h 400050"/>
                <a:gd name="connsiteX60" fmla="*/ 95858 w 533400"/>
                <a:gd name="connsiteY60" fmla="*/ 67296 h 400050"/>
                <a:gd name="connsiteX61" fmla="*/ 67283 w 533400"/>
                <a:gd name="connsiteY61" fmla="*/ 95871 h 400050"/>
                <a:gd name="connsiteX62" fmla="*/ 95858 w 533400"/>
                <a:gd name="connsiteY62" fmla="*/ 124446 h 400050"/>
                <a:gd name="connsiteX63" fmla="*/ 124433 w 533400"/>
                <a:gd name="connsiteY63" fmla="*/ 95871 h 400050"/>
                <a:gd name="connsiteX64" fmla="*/ 95858 w 533400"/>
                <a:gd name="connsiteY64" fmla="*/ 67296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533400" h="400050">
                  <a:moveTo>
                    <a:pt x="495908" y="621"/>
                  </a:moveTo>
                  <a:cubicBezTo>
                    <a:pt x="516863" y="621"/>
                    <a:pt x="534008" y="17766"/>
                    <a:pt x="534008" y="38721"/>
                  </a:cubicBezTo>
                  <a:lnTo>
                    <a:pt x="534008" y="38721"/>
                  </a:lnTo>
                  <a:lnTo>
                    <a:pt x="534008" y="362571"/>
                  </a:lnTo>
                  <a:cubicBezTo>
                    <a:pt x="534008" y="383526"/>
                    <a:pt x="516863" y="400671"/>
                    <a:pt x="495908" y="400671"/>
                  </a:cubicBezTo>
                  <a:lnTo>
                    <a:pt x="495908" y="400671"/>
                  </a:lnTo>
                  <a:lnTo>
                    <a:pt x="38708" y="400671"/>
                  </a:lnTo>
                  <a:cubicBezTo>
                    <a:pt x="17753" y="400671"/>
                    <a:pt x="608" y="383526"/>
                    <a:pt x="608" y="362571"/>
                  </a:cubicBezTo>
                  <a:lnTo>
                    <a:pt x="608" y="362571"/>
                  </a:lnTo>
                  <a:lnTo>
                    <a:pt x="608" y="38721"/>
                  </a:lnTo>
                  <a:cubicBezTo>
                    <a:pt x="608" y="17766"/>
                    <a:pt x="17753" y="621"/>
                    <a:pt x="38708" y="621"/>
                  </a:cubicBezTo>
                  <a:lnTo>
                    <a:pt x="38708" y="621"/>
                  </a:lnTo>
                  <a:lnTo>
                    <a:pt x="495908" y="621"/>
                  </a:lnTo>
                  <a:close/>
                  <a:moveTo>
                    <a:pt x="361605" y="172071"/>
                  </a:moveTo>
                  <a:lnTo>
                    <a:pt x="360653" y="173024"/>
                  </a:lnTo>
                  <a:lnTo>
                    <a:pt x="274928" y="284466"/>
                  </a:lnTo>
                  <a:cubicBezTo>
                    <a:pt x="273976" y="285419"/>
                    <a:pt x="273023" y="286371"/>
                    <a:pt x="272071" y="288276"/>
                  </a:cubicBezTo>
                  <a:cubicBezTo>
                    <a:pt x="257783" y="302564"/>
                    <a:pt x="234923" y="303516"/>
                    <a:pt x="219683" y="290181"/>
                  </a:cubicBezTo>
                  <a:lnTo>
                    <a:pt x="217778" y="289229"/>
                  </a:lnTo>
                  <a:lnTo>
                    <a:pt x="154913" y="228269"/>
                  </a:lnTo>
                  <a:cubicBezTo>
                    <a:pt x="154913" y="228269"/>
                    <a:pt x="153961" y="227316"/>
                    <a:pt x="153961" y="227316"/>
                  </a:cubicBezTo>
                  <a:cubicBezTo>
                    <a:pt x="146340" y="220649"/>
                    <a:pt x="134911" y="221601"/>
                    <a:pt x="128243" y="228269"/>
                  </a:cubicBezTo>
                  <a:lnTo>
                    <a:pt x="127290" y="229221"/>
                  </a:lnTo>
                  <a:lnTo>
                    <a:pt x="19658" y="354951"/>
                  </a:lnTo>
                  <a:lnTo>
                    <a:pt x="19658" y="361619"/>
                  </a:lnTo>
                  <a:cubicBezTo>
                    <a:pt x="19658" y="372096"/>
                    <a:pt x="27278" y="379716"/>
                    <a:pt x="37755" y="380669"/>
                  </a:cubicBezTo>
                  <a:lnTo>
                    <a:pt x="38708" y="380669"/>
                  </a:lnTo>
                  <a:lnTo>
                    <a:pt x="495908" y="380669"/>
                  </a:lnTo>
                  <a:cubicBezTo>
                    <a:pt x="506386" y="380669"/>
                    <a:pt x="514958" y="372096"/>
                    <a:pt x="514958" y="361619"/>
                  </a:cubicBezTo>
                  <a:lnTo>
                    <a:pt x="514958" y="361619"/>
                  </a:lnTo>
                  <a:lnTo>
                    <a:pt x="514958" y="337806"/>
                  </a:lnTo>
                  <a:lnTo>
                    <a:pt x="391133" y="173024"/>
                  </a:lnTo>
                  <a:cubicBezTo>
                    <a:pt x="390180" y="172071"/>
                    <a:pt x="389228" y="170166"/>
                    <a:pt x="387323" y="169214"/>
                  </a:cubicBezTo>
                  <a:cubicBezTo>
                    <a:pt x="378751" y="164451"/>
                    <a:pt x="368273" y="165404"/>
                    <a:pt x="361605" y="172071"/>
                  </a:cubicBezTo>
                  <a:close/>
                  <a:moveTo>
                    <a:pt x="495908" y="19671"/>
                  </a:moveTo>
                  <a:lnTo>
                    <a:pt x="38708" y="19671"/>
                  </a:lnTo>
                  <a:cubicBezTo>
                    <a:pt x="28230" y="19671"/>
                    <a:pt x="19658" y="28244"/>
                    <a:pt x="19658" y="38721"/>
                  </a:cubicBezTo>
                  <a:lnTo>
                    <a:pt x="19658" y="38721"/>
                  </a:lnTo>
                  <a:lnTo>
                    <a:pt x="19658" y="327329"/>
                  </a:lnTo>
                  <a:lnTo>
                    <a:pt x="113003" y="217791"/>
                  </a:lnTo>
                  <a:cubicBezTo>
                    <a:pt x="126338" y="201599"/>
                    <a:pt x="151103" y="199694"/>
                    <a:pt x="166343" y="213981"/>
                  </a:cubicBezTo>
                  <a:lnTo>
                    <a:pt x="167296" y="214934"/>
                  </a:lnTo>
                  <a:lnTo>
                    <a:pt x="168248" y="215886"/>
                  </a:lnTo>
                  <a:lnTo>
                    <a:pt x="231113" y="276846"/>
                  </a:lnTo>
                  <a:cubicBezTo>
                    <a:pt x="238733" y="284466"/>
                    <a:pt x="251115" y="284466"/>
                    <a:pt x="257783" y="276846"/>
                  </a:cubicBezTo>
                  <a:lnTo>
                    <a:pt x="258736" y="275894"/>
                  </a:lnTo>
                  <a:lnTo>
                    <a:pt x="259688" y="274941"/>
                  </a:lnTo>
                  <a:lnTo>
                    <a:pt x="345413" y="163499"/>
                  </a:lnTo>
                  <a:cubicBezTo>
                    <a:pt x="357796" y="146354"/>
                    <a:pt x="382561" y="143496"/>
                    <a:pt x="398753" y="156831"/>
                  </a:cubicBezTo>
                  <a:cubicBezTo>
                    <a:pt x="400658" y="158736"/>
                    <a:pt x="402563" y="160641"/>
                    <a:pt x="404468" y="162546"/>
                  </a:cubicBezTo>
                  <a:lnTo>
                    <a:pt x="406373" y="164451"/>
                  </a:lnTo>
                  <a:lnTo>
                    <a:pt x="515911" y="309231"/>
                  </a:lnTo>
                  <a:lnTo>
                    <a:pt x="515911" y="40626"/>
                  </a:lnTo>
                  <a:cubicBezTo>
                    <a:pt x="515911" y="30149"/>
                    <a:pt x="508290" y="22529"/>
                    <a:pt x="497813" y="21576"/>
                  </a:cubicBezTo>
                  <a:lnTo>
                    <a:pt x="495908" y="19671"/>
                  </a:lnTo>
                  <a:close/>
                  <a:moveTo>
                    <a:pt x="95858" y="48246"/>
                  </a:moveTo>
                  <a:cubicBezTo>
                    <a:pt x="122528" y="48246"/>
                    <a:pt x="143483" y="69201"/>
                    <a:pt x="143483" y="95871"/>
                  </a:cubicBezTo>
                  <a:cubicBezTo>
                    <a:pt x="143483" y="122541"/>
                    <a:pt x="122528" y="143496"/>
                    <a:pt x="95858" y="143496"/>
                  </a:cubicBezTo>
                  <a:cubicBezTo>
                    <a:pt x="69188" y="143496"/>
                    <a:pt x="48233" y="122541"/>
                    <a:pt x="48233" y="95871"/>
                  </a:cubicBezTo>
                  <a:cubicBezTo>
                    <a:pt x="48233" y="69201"/>
                    <a:pt x="69188" y="48246"/>
                    <a:pt x="95858" y="48246"/>
                  </a:cubicBezTo>
                  <a:close/>
                  <a:moveTo>
                    <a:pt x="95858" y="67296"/>
                  </a:moveTo>
                  <a:cubicBezTo>
                    <a:pt x="79665" y="67296"/>
                    <a:pt x="67283" y="79679"/>
                    <a:pt x="67283" y="95871"/>
                  </a:cubicBezTo>
                  <a:cubicBezTo>
                    <a:pt x="67283" y="112064"/>
                    <a:pt x="79665" y="124446"/>
                    <a:pt x="95858" y="124446"/>
                  </a:cubicBezTo>
                  <a:cubicBezTo>
                    <a:pt x="112051" y="124446"/>
                    <a:pt x="124433" y="112064"/>
                    <a:pt x="124433" y="95871"/>
                  </a:cubicBezTo>
                  <a:cubicBezTo>
                    <a:pt x="124433" y="79679"/>
                    <a:pt x="112051" y="67296"/>
                    <a:pt x="95858" y="67296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50" name="Title 49"/>
          <p:cNvSpPr>
            <a:spLocks noGrp="1"/>
          </p:cNvSpPr>
          <p:nvPr>
            <p:ph type="title"/>
          </p:nvPr>
        </p:nvSpPr>
        <p:spPr/>
        <p:txBody>
          <a:bodyPr wrap="square">
            <a:normAutofit/>
          </a:bodyPr>
          <a:lstStyle/>
          <a:p>
            <a:pPr lvl="0"/>
            <a:r>
              <a:rPr lang="en-US" dirty="0"/>
              <a:t>常见问题汇总——集思广益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619572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 wrap="square">
            <a:normAutofit/>
          </a:bodyPr>
          <a:lstStyle/>
          <a:p>
            <a:pPr lvl="0"/>
            <a:r>
              <a:rPr lang="en-US" dirty="0"/>
              <a:t>01.我的答辩之路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"/>
          </p:nvPr>
        </p:nvSpPr>
        <p:spPr/>
        <p:txBody>
          <a:bodyPr wrap="square">
            <a:normAutofit/>
          </a:bodyPr>
          <a:lstStyle/>
          <a:p>
            <a:pPr lvl="0"/>
            <a:r>
              <a:rPr lang="zh-CN" altLang="en-US" dirty="0"/>
              <a:t>答辩问题解决分享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656679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554370A-AF1C-4544-A996-5763FCC7FB4F}"/>
              </a:ext>
            </a:extLst>
          </p:cNvPr>
          <p:cNvSpPr txBox="1"/>
          <p:nvPr/>
        </p:nvSpPr>
        <p:spPr>
          <a:xfrm>
            <a:off x="617705" y="1804140"/>
            <a:ext cx="46735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solidFill>
                  <a:schemeClr val="tx1"/>
                </a:solidFill>
              </a:rPr>
              <a:t>应对可能的问题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98C645-E286-405B-92DE-CBF6ED2AACBE}"/>
              </a:ext>
            </a:extLst>
          </p:cNvPr>
          <p:cNvSpPr txBox="1"/>
          <p:nvPr/>
        </p:nvSpPr>
        <p:spPr>
          <a:xfrm>
            <a:off x="678492" y="3010294"/>
            <a:ext cx="4212338" cy="294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 defTabSz="913765">
              <a:lnSpc>
                <a:spcPct val="150000"/>
              </a:lnSpc>
              <a:buSzPct val="25000"/>
              <a:defRPr sz="105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>
              <a:lnSpc>
                <a:spcPct val="120000"/>
              </a:lnSpc>
            </a:pPr>
            <a:r>
              <a:rPr lang="zh-CN" altLang="en-US" sz="120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rPr>
              <a:t>准备充分，针对可能的问题进行答案准备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342686F-9878-44A8-9FB4-264BA8A64440}"/>
              </a:ext>
            </a:extLst>
          </p:cNvPr>
          <p:cNvGrpSpPr/>
          <p:nvPr/>
        </p:nvGrpSpPr>
        <p:grpSpPr>
          <a:xfrm>
            <a:off x="5558568" y="1279466"/>
            <a:ext cx="5800624" cy="4784891"/>
            <a:chOff x="5558568" y="1279466"/>
            <a:chExt cx="5800624" cy="4784891"/>
          </a:xfrm>
        </p:grpSpPr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21CB3EF6-AD54-4C0C-965A-B625E8053428}"/>
                </a:ext>
              </a:extLst>
            </p:cNvPr>
            <p:cNvSpPr/>
            <p:nvPr/>
          </p:nvSpPr>
          <p:spPr bwMode="auto">
            <a:xfrm>
              <a:off x="5558568" y="1283581"/>
              <a:ext cx="2483893" cy="2217344"/>
            </a:xfrm>
            <a:custGeom>
              <a:avLst/>
              <a:gdLst>
                <a:gd name="T0" fmla="*/ 95 w 1222"/>
                <a:gd name="T1" fmla="*/ 0 h 881"/>
                <a:gd name="T2" fmla="*/ 0 w 1222"/>
                <a:gd name="T3" fmla="*/ 96 h 881"/>
                <a:gd name="T4" fmla="*/ 0 w 1222"/>
                <a:gd name="T5" fmla="*/ 785 h 881"/>
                <a:gd name="T6" fmla="*/ 95 w 1222"/>
                <a:gd name="T7" fmla="*/ 881 h 881"/>
                <a:gd name="T8" fmla="*/ 104 w 1222"/>
                <a:gd name="T9" fmla="*/ 881 h 881"/>
                <a:gd name="T10" fmla="*/ 1135 w 1222"/>
                <a:gd name="T11" fmla="*/ 789 h 881"/>
                <a:gd name="T12" fmla="*/ 1222 w 1222"/>
                <a:gd name="T13" fmla="*/ 694 h 881"/>
                <a:gd name="T14" fmla="*/ 1222 w 1222"/>
                <a:gd name="T15" fmla="*/ 182 h 881"/>
                <a:gd name="T16" fmla="*/ 1134 w 1222"/>
                <a:gd name="T17" fmla="*/ 87 h 881"/>
                <a:gd name="T18" fmla="*/ 103 w 1222"/>
                <a:gd name="T19" fmla="*/ 0 h 881"/>
                <a:gd name="T20" fmla="*/ 95 w 1222"/>
                <a:gd name="T21" fmla="*/ 0 h 8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22" h="881">
                  <a:moveTo>
                    <a:pt x="95" y="0"/>
                  </a:moveTo>
                  <a:cubicBezTo>
                    <a:pt x="43" y="0"/>
                    <a:pt x="0" y="42"/>
                    <a:pt x="0" y="96"/>
                  </a:cubicBezTo>
                  <a:cubicBezTo>
                    <a:pt x="0" y="785"/>
                    <a:pt x="0" y="785"/>
                    <a:pt x="0" y="785"/>
                  </a:cubicBezTo>
                  <a:cubicBezTo>
                    <a:pt x="0" y="839"/>
                    <a:pt x="43" y="881"/>
                    <a:pt x="95" y="881"/>
                  </a:cubicBezTo>
                  <a:cubicBezTo>
                    <a:pt x="98" y="881"/>
                    <a:pt x="101" y="881"/>
                    <a:pt x="104" y="881"/>
                  </a:cubicBezTo>
                  <a:cubicBezTo>
                    <a:pt x="1135" y="789"/>
                    <a:pt x="1135" y="789"/>
                    <a:pt x="1135" y="789"/>
                  </a:cubicBezTo>
                  <a:cubicBezTo>
                    <a:pt x="1184" y="785"/>
                    <a:pt x="1222" y="744"/>
                    <a:pt x="1222" y="694"/>
                  </a:cubicBezTo>
                  <a:cubicBezTo>
                    <a:pt x="1222" y="182"/>
                    <a:pt x="1222" y="182"/>
                    <a:pt x="1222" y="182"/>
                  </a:cubicBezTo>
                  <a:cubicBezTo>
                    <a:pt x="1222" y="132"/>
                    <a:pt x="1184" y="91"/>
                    <a:pt x="1134" y="87"/>
                  </a:cubicBezTo>
                  <a:cubicBezTo>
                    <a:pt x="103" y="0"/>
                    <a:pt x="103" y="0"/>
                    <a:pt x="103" y="0"/>
                  </a:cubicBezTo>
                  <a:cubicBezTo>
                    <a:pt x="101" y="0"/>
                    <a:pt x="98" y="0"/>
                    <a:pt x="95" y="0"/>
                  </a:cubicBezTo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D29BD66-4FE6-4629-A494-CF9E1EA34C62}"/>
                </a:ext>
              </a:extLst>
            </p:cNvPr>
            <p:cNvSpPr txBox="1"/>
            <p:nvPr/>
          </p:nvSpPr>
          <p:spPr>
            <a:xfrm>
              <a:off x="5707711" y="2587362"/>
              <a:ext cx="2217238" cy="5164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ts val="1500"/>
                </a:lnSpc>
                <a:defRPr sz="900"/>
              </a:lvl1pPr>
            </a:lstStyle>
            <a:p>
              <a:pPr>
                <a:lnSpc>
                  <a:spcPct val="120000"/>
                </a:lnSpc>
              </a:pPr>
              <a:r>
                <a:rPr lang="zh-CN" altLang="en-US" sz="1200" dirty="0">
                  <a:solidFill>
                    <a:srgbClr val="000000"/>
                  </a:solidFill>
                </a:rPr>
                <a:t>将问题分为不同类别，有针对性地准备答案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E8ECCE6-B5C8-4F58-85F7-24D9E7CA0E51}"/>
                </a:ext>
              </a:extLst>
            </p:cNvPr>
            <p:cNvSpPr txBox="1"/>
            <p:nvPr/>
          </p:nvSpPr>
          <p:spPr>
            <a:xfrm>
              <a:off x="5707711" y="2112756"/>
              <a:ext cx="1276351" cy="338554"/>
            </a:xfrm>
            <a:prstGeom prst="rect">
              <a:avLst/>
            </a:prstGeom>
            <a:noFill/>
          </p:spPr>
          <p:txBody>
            <a:bodyPr wrap="none" rtlCol="0" anchor="b">
              <a:normAutofit/>
            </a:bodyPr>
            <a:lstStyle/>
            <a:p>
              <a:pPr>
                <a:lnSpc>
                  <a:spcPct val="100000"/>
                </a:lnSpc>
              </a:pPr>
              <a:r>
                <a:rPr lang="zh-CN" altLang="en-US" sz="1600" b="1" dirty="0">
                  <a:solidFill>
                    <a:schemeClr val="accent1"/>
                  </a:solidFill>
                </a:rPr>
                <a:t>问题分类</a:t>
              </a: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C791DAAB-61AE-4B7C-9EDB-295356293C22}"/>
                </a:ext>
              </a:extLst>
            </p:cNvPr>
            <p:cNvSpPr/>
            <p:nvPr/>
          </p:nvSpPr>
          <p:spPr>
            <a:xfrm>
              <a:off x="5797044" y="1627802"/>
              <a:ext cx="463071" cy="417343"/>
            </a:xfrm>
            <a:custGeom>
              <a:avLst/>
              <a:gdLst>
                <a:gd name="connsiteX0" fmla="*/ 486767 w 514350"/>
                <a:gd name="connsiteY0" fmla="*/ 621 h 409575"/>
                <a:gd name="connsiteX1" fmla="*/ 515342 w 514350"/>
                <a:gd name="connsiteY1" fmla="*/ 29196 h 409575"/>
                <a:gd name="connsiteX2" fmla="*/ 515342 w 514350"/>
                <a:gd name="connsiteY2" fmla="*/ 324471 h 409575"/>
                <a:gd name="connsiteX3" fmla="*/ 486767 w 514350"/>
                <a:gd name="connsiteY3" fmla="*/ 353046 h 409575"/>
                <a:gd name="connsiteX4" fmla="*/ 192445 w 514350"/>
                <a:gd name="connsiteY4" fmla="*/ 353046 h 409575"/>
                <a:gd name="connsiteX5" fmla="*/ 115292 w 514350"/>
                <a:gd name="connsiteY5" fmla="*/ 410196 h 409575"/>
                <a:gd name="connsiteX6" fmla="*/ 115292 w 514350"/>
                <a:gd name="connsiteY6" fmla="*/ 353046 h 409575"/>
                <a:gd name="connsiteX7" fmla="*/ 29567 w 514350"/>
                <a:gd name="connsiteY7" fmla="*/ 353046 h 409575"/>
                <a:gd name="connsiteX8" fmla="*/ 992 w 514350"/>
                <a:gd name="connsiteY8" fmla="*/ 324471 h 409575"/>
                <a:gd name="connsiteX9" fmla="*/ 992 w 514350"/>
                <a:gd name="connsiteY9" fmla="*/ 29196 h 409575"/>
                <a:gd name="connsiteX10" fmla="*/ 29567 w 514350"/>
                <a:gd name="connsiteY10" fmla="*/ 621 h 409575"/>
                <a:gd name="connsiteX11" fmla="*/ 486767 w 514350"/>
                <a:gd name="connsiteY11" fmla="*/ 621 h 409575"/>
                <a:gd name="connsiteX12" fmla="*/ 124817 w 514350"/>
                <a:gd name="connsiteY12" fmla="*/ 143496 h 409575"/>
                <a:gd name="connsiteX13" fmla="*/ 91480 w 514350"/>
                <a:gd name="connsiteY13" fmla="*/ 176834 h 409575"/>
                <a:gd name="connsiteX14" fmla="*/ 124817 w 514350"/>
                <a:gd name="connsiteY14" fmla="*/ 210171 h 409575"/>
                <a:gd name="connsiteX15" fmla="*/ 158155 w 514350"/>
                <a:gd name="connsiteY15" fmla="*/ 176834 h 409575"/>
                <a:gd name="connsiteX16" fmla="*/ 124817 w 514350"/>
                <a:gd name="connsiteY16" fmla="*/ 143496 h 409575"/>
                <a:gd name="connsiteX17" fmla="*/ 258167 w 514350"/>
                <a:gd name="connsiteY17" fmla="*/ 143496 h 409575"/>
                <a:gd name="connsiteX18" fmla="*/ 224830 w 514350"/>
                <a:gd name="connsiteY18" fmla="*/ 176834 h 409575"/>
                <a:gd name="connsiteX19" fmla="*/ 258167 w 514350"/>
                <a:gd name="connsiteY19" fmla="*/ 210171 h 409575"/>
                <a:gd name="connsiteX20" fmla="*/ 291505 w 514350"/>
                <a:gd name="connsiteY20" fmla="*/ 176834 h 409575"/>
                <a:gd name="connsiteX21" fmla="*/ 258167 w 514350"/>
                <a:gd name="connsiteY21" fmla="*/ 143496 h 409575"/>
                <a:gd name="connsiteX22" fmla="*/ 391517 w 514350"/>
                <a:gd name="connsiteY22" fmla="*/ 143496 h 409575"/>
                <a:gd name="connsiteX23" fmla="*/ 358180 w 514350"/>
                <a:gd name="connsiteY23" fmla="*/ 176834 h 409575"/>
                <a:gd name="connsiteX24" fmla="*/ 391517 w 514350"/>
                <a:gd name="connsiteY24" fmla="*/ 210171 h 409575"/>
                <a:gd name="connsiteX25" fmla="*/ 424855 w 514350"/>
                <a:gd name="connsiteY25" fmla="*/ 176834 h 409575"/>
                <a:gd name="connsiteX26" fmla="*/ 391517 w 514350"/>
                <a:gd name="connsiteY26" fmla="*/ 143496 h 409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14350" h="409575">
                  <a:moveTo>
                    <a:pt x="486767" y="621"/>
                  </a:moveTo>
                  <a:cubicBezTo>
                    <a:pt x="502960" y="621"/>
                    <a:pt x="515342" y="13004"/>
                    <a:pt x="515342" y="29196"/>
                  </a:cubicBezTo>
                  <a:lnTo>
                    <a:pt x="515342" y="324471"/>
                  </a:lnTo>
                  <a:cubicBezTo>
                    <a:pt x="515342" y="340664"/>
                    <a:pt x="502960" y="353046"/>
                    <a:pt x="486767" y="353046"/>
                  </a:cubicBezTo>
                  <a:lnTo>
                    <a:pt x="192445" y="353046"/>
                  </a:lnTo>
                  <a:lnTo>
                    <a:pt x="115292" y="410196"/>
                  </a:lnTo>
                  <a:lnTo>
                    <a:pt x="115292" y="353046"/>
                  </a:lnTo>
                  <a:lnTo>
                    <a:pt x="29567" y="353046"/>
                  </a:lnTo>
                  <a:cubicBezTo>
                    <a:pt x="13374" y="353046"/>
                    <a:pt x="992" y="340664"/>
                    <a:pt x="992" y="324471"/>
                  </a:cubicBezTo>
                  <a:lnTo>
                    <a:pt x="992" y="29196"/>
                  </a:lnTo>
                  <a:cubicBezTo>
                    <a:pt x="992" y="13004"/>
                    <a:pt x="13374" y="621"/>
                    <a:pt x="29567" y="621"/>
                  </a:cubicBezTo>
                  <a:lnTo>
                    <a:pt x="486767" y="621"/>
                  </a:lnTo>
                  <a:close/>
                  <a:moveTo>
                    <a:pt x="124817" y="143496"/>
                  </a:moveTo>
                  <a:cubicBezTo>
                    <a:pt x="106720" y="143496"/>
                    <a:pt x="91480" y="158736"/>
                    <a:pt x="91480" y="176834"/>
                  </a:cubicBezTo>
                  <a:cubicBezTo>
                    <a:pt x="91480" y="194931"/>
                    <a:pt x="106720" y="210171"/>
                    <a:pt x="124817" y="210171"/>
                  </a:cubicBezTo>
                  <a:cubicBezTo>
                    <a:pt x="142914" y="210171"/>
                    <a:pt x="158155" y="194931"/>
                    <a:pt x="158155" y="176834"/>
                  </a:cubicBezTo>
                  <a:cubicBezTo>
                    <a:pt x="158155" y="157784"/>
                    <a:pt x="142914" y="143496"/>
                    <a:pt x="124817" y="143496"/>
                  </a:cubicBezTo>
                  <a:close/>
                  <a:moveTo>
                    <a:pt x="258167" y="143496"/>
                  </a:moveTo>
                  <a:cubicBezTo>
                    <a:pt x="240070" y="143496"/>
                    <a:pt x="224830" y="158736"/>
                    <a:pt x="224830" y="176834"/>
                  </a:cubicBezTo>
                  <a:cubicBezTo>
                    <a:pt x="224830" y="194931"/>
                    <a:pt x="240070" y="210171"/>
                    <a:pt x="258167" y="210171"/>
                  </a:cubicBezTo>
                  <a:cubicBezTo>
                    <a:pt x="276264" y="210171"/>
                    <a:pt x="291505" y="194931"/>
                    <a:pt x="291505" y="176834"/>
                  </a:cubicBezTo>
                  <a:cubicBezTo>
                    <a:pt x="291505" y="157784"/>
                    <a:pt x="276264" y="143496"/>
                    <a:pt x="258167" y="143496"/>
                  </a:cubicBezTo>
                  <a:close/>
                  <a:moveTo>
                    <a:pt x="391517" y="143496"/>
                  </a:moveTo>
                  <a:cubicBezTo>
                    <a:pt x="373420" y="143496"/>
                    <a:pt x="358180" y="158736"/>
                    <a:pt x="358180" y="176834"/>
                  </a:cubicBezTo>
                  <a:cubicBezTo>
                    <a:pt x="358180" y="194931"/>
                    <a:pt x="373420" y="210171"/>
                    <a:pt x="391517" y="210171"/>
                  </a:cubicBezTo>
                  <a:cubicBezTo>
                    <a:pt x="409614" y="210171"/>
                    <a:pt x="424855" y="194931"/>
                    <a:pt x="424855" y="176834"/>
                  </a:cubicBezTo>
                  <a:cubicBezTo>
                    <a:pt x="424855" y="157784"/>
                    <a:pt x="409614" y="143496"/>
                    <a:pt x="391517" y="14349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zh-CN" alt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A0BABE16-F808-4DED-8E5B-39A4C45FD16B}"/>
                </a:ext>
              </a:extLst>
            </p:cNvPr>
            <p:cNvSpPr/>
            <p:nvPr/>
          </p:nvSpPr>
          <p:spPr bwMode="auto">
            <a:xfrm>
              <a:off x="5608846" y="3847012"/>
              <a:ext cx="2483893" cy="2217345"/>
            </a:xfrm>
            <a:custGeom>
              <a:avLst/>
              <a:gdLst>
                <a:gd name="T0" fmla="*/ 95 w 1222"/>
                <a:gd name="T1" fmla="*/ 0 h 881"/>
                <a:gd name="T2" fmla="*/ 0 w 1222"/>
                <a:gd name="T3" fmla="*/ 96 h 881"/>
                <a:gd name="T4" fmla="*/ 0 w 1222"/>
                <a:gd name="T5" fmla="*/ 785 h 881"/>
                <a:gd name="T6" fmla="*/ 95 w 1222"/>
                <a:gd name="T7" fmla="*/ 881 h 881"/>
                <a:gd name="T8" fmla="*/ 104 w 1222"/>
                <a:gd name="T9" fmla="*/ 881 h 881"/>
                <a:gd name="T10" fmla="*/ 1135 w 1222"/>
                <a:gd name="T11" fmla="*/ 789 h 881"/>
                <a:gd name="T12" fmla="*/ 1222 w 1222"/>
                <a:gd name="T13" fmla="*/ 694 h 881"/>
                <a:gd name="T14" fmla="*/ 1222 w 1222"/>
                <a:gd name="T15" fmla="*/ 182 h 881"/>
                <a:gd name="T16" fmla="*/ 1134 w 1222"/>
                <a:gd name="T17" fmla="*/ 87 h 881"/>
                <a:gd name="T18" fmla="*/ 103 w 1222"/>
                <a:gd name="T19" fmla="*/ 0 h 881"/>
                <a:gd name="T20" fmla="*/ 95 w 1222"/>
                <a:gd name="T21" fmla="*/ 0 h 8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22" h="881">
                  <a:moveTo>
                    <a:pt x="95" y="0"/>
                  </a:moveTo>
                  <a:cubicBezTo>
                    <a:pt x="43" y="0"/>
                    <a:pt x="0" y="42"/>
                    <a:pt x="0" y="96"/>
                  </a:cubicBezTo>
                  <a:cubicBezTo>
                    <a:pt x="0" y="785"/>
                    <a:pt x="0" y="785"/>
                    <a:pt x="0" y="785"/>
                  </a:cubicBezTo>
                  <a:cubicBezTo>
                    <a:pt x="0" y="839"/>
                    <a:pt x="43" y="881"/>
                    <a:pt x="95" y="881"/>
                  </a:cubicBezTo>
                  <a:cubicBezTo>
                    <a:pt x="98" y="881"/>
                    <a:pt x="101" y="881"/>
                    <a:pt x="104" y="881"/>
                  </a:cubicBezTo>
                  <a:cubicBezTo>
                    <a:pt x="1135" y="789"/>
                    <a:pt x="1135" y="789"/>
                    <a:pt x="1135" y="789"/>
                  </a:cubicBezTo>
                  <a:cubicBezTo>
                    <a:pt x="1184" y="785"/>
                    <a:pt x="1222" y="744"/>
                    <a:pt x="1222" y="694"/>
                  </a:cubicBezTo>
                  <a:cubicBezTo>
                    <a:pt x="1222" y="182"/>
                    <a:pt x="1222" y="182"/>
                    <a:pt x="1222" y="182"/>
                  </a:cubicBezTo>
                  <a:cubicBezTo>
                    <a:pt x="1222" y="132"/>
                    <a:pt x="1184" y="91"/>
                    <a:pt x="1134" y="87"/>
                  </a:cubicBezTo>
                  <a:cubicBezTo>
                    <a:pt x="103" y="0"/>
                    <a:pt x="103" y="0"/>
                    <a:pt x="103" y="0"/>
                  </a:cubicBezTo>
                  <a:cubicBezTo>
                    <a:pt x="101" y="0"/>
                    <a:pt x="98" y="0"/>
                    <a:pt x="95" y="0"/>
                  </a:cubicBezTo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AB84E28-F35E-46BD-99B0-2CD72C8266F4}"/>
                </a:ext>
              </a:extLst>
            </p:cNvPr>
            <p:cNvSpPr txBox="1"/>
            <p:nvPr/>
          </p:nvSpPr>
          <p:spPr>
            <a:xfrm>
              <a:off x="5757989" y="5056208"/>
              <a:ext cx="2281277" cy="5164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ts val="1500"/>
                </a:lnSpc>
                <a:defRPr sz="900"/>
              </a:lvl1pPr>
            </a:lstStyle>
            <a:p>
              <a:pPr>
                <a:lnSpc>
                  <a:spcPct val="120000"/>
                </a:lnSpc>
              </a:pPr>
              <a:r>
                <a:rPr lang="zh-CN" altLang="en-US" sz="1200" dirty="0">
                  <a:solidFill>
                    <a:srgbClr val="000000"/>
                  </a:solidFill>
                </a:rPr>
                <a:t>回答问题时要思路清晰，逻辑严密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BDA1FF0-896C-46BB-B70E-4424F93592CD}"/>
                </a:ext>
              </a:extLst>
            </p:cNvPr>
            <p:cNvSpPr txBox="1"/>
            <p:nvPr/>
          </p:nvSpPr>
          <p:spPr>
            <a:xfrm>
              <a:off x="5757989" y="4669011"/>
              <a:ext cx="1276351" cy="338554"/>
            </a:xfrm>
            <a:prstGeom prst="rect">
              <a:avLst/>
            </a:prstGeom>
            <a:noFill/>
          </p:spPr>
          <p:txBody>
            <a:bodyPr wrap="none" rtlCol="0" anchor="b">
              <a:normAutofit/>
            </a:bodyPr>
            <a:lstStyle/>
            <a:p>
              <a:pPr>
                <a:lnSpc>
                  <a:spcPct val="100000"/>
                </a:lnSpc>
              </a:pPr>
              <a:r>
                <a:rPr lang="zh-CN" altLang="en-US" sz="1600" b="1" dirty="0">
                  <a:solidFill>
                    <a:srgbClr val="6C798A"/>
                  </a:solidFill>
                </a:rPr>
                <a:t>逻辑清晰</a:t>
              </a: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BD81483-5EFA-41DF-8F33-464186AAEC9C}"/>
                </a:ext>
              </a:extLst>
            </p:cNvPr>
            <p:cNvSpPr/>
            <p:nvPr/>
          </p:nvSpPr>
          <p:spPr bwMode="auto">
            <a:xfrm>
              <a:off x="8875299" y="3847012"/>
              <a:ext cx="2483893" cy="2217345"/>
            </a:xfrm>
            <a:custGeom>
              <a:avLst/>
              <a:gdLst>
                <a:gd name="T0" fmla="*/ 95 w 1222"/>
                <a:gd name="T1" fmla="*/ 0 h 881"/>
                <a:gd name="T2" fmla="*/ 0 w 1222"/>
                <a:gd name="T3" fmla="*/ 96 h 881"/>
                <a:gd name="T4" fmla="*/ 0 w 1222"/>
                <a:gd name="T5" fmla="*/ 785 h 881"/>
                <a:gd name="T6" fmla="*/ 95 w 1222"/>
                <a:gd name="T7" fmla="*/ 881 h 881"/>
                <a:gd name="T8" fmla="*/ 104 w 1222"/>
                <a:gd name="T9" fmla="*/ 881 h 881"/>
                <a:gd name="T10" fmla="*/ 1135 w 1222"/>
                <a:gd name="T11" fmla="*/ 789 h 881"/>
                <a:gd name="T12" fmla="*/ 1222 w 1222"/>
                <a:gd name="T13" fmla="*/ 694 h 881"/>
                <a:gd name="T14" fmla="*/ 1222 w 1222"/>
                <a:gd name="T15" fmla="*/ 182 h 881"/>
                <a:gd name="T16" fmla="*/ 1134 w 1222"/>
                <a:gd name="T17" fmla="*/ 87 h 881"/>
                <a:gd name="T18" fmla="*/ 103 w 1222"/>
                <a:gd name="T19" fmla="*/ 0 h 881"/>
                <a:gd name="T20" fmla="*/ 95 w 1222"/>
                <a:gd name="T21" fmla="*/ 0 h 8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22" h="881">
                  <a:moveTo>
                    <a:pt x="95" y="0"/>
                  </a:moveTo>
                  <a:cubicBezTo>
                    <a:pt x="43" y="0"/>
                    <a:pt x="0" y="42"/>
                    <a:pt x="0" y="96"/>
                  </a:cubicBezTo>
                  <a:cubicBezTo>
                    <a:pt x="0" y="785"/>
                    <a:pt x="0" y="785"/>
                    <a:pt x="0" y="785"/>
                  </a:cubicBezTo>
                  <a:cubicBezTo>
                    <a:pt x="0" y="839"/>
                    <a:pt x="43" y="881"/>
                    <a:pt x="95" y="881"/>
                  </a:cubicBezTo>
                  <a:cubicBezTo>
                    <a:pt x="98" y="881"/>
                    <a:pt x="101" y="881"/>
                    <a:pt x="104" y="881"/>
                  </a:cubicBezTo>
                  <a:cubicBezTo>
                    <a:pt x="1135" y="789"/>
                    <a:pt x="1135" y="789"/>
                    <a:pt x="1135" y="789"/>
                  </a:cubicBezTo>
                  <a:cubicBezTo>
                    <a:pt x="1184" y="785"/>
                    <a:pt x="1222" y="744"/>
                    <a:pt x="1222" y="694"/>
                  </a:cubicBezTo>
                  <a:cubicBezTo>
                    <a:pt x="1222" y="182"/>
                    <a:pt x="1222" y="182"/>
                    <a:pt x="1222" y="182"/>
                  </a:cubicBezTo>
                  <a:cubicBezTo>
                    <a:pt x="1222" y="132"/>
                    <a:pt x="1184" y="91"/>
                    <a:pt x="1134" y="87"/>
                  </a:cubicBezTo>
                  <a:cubicBezTo>
                    <a:pt x="103" y="0"/>
                    <a:pt x="103" y="0"/>
                    <a:pt x="103" y="0"/>
                  </a:cubicBezTo>
                  <a:cubicBezTo>
                    <a:pt x="101" y="0"/>
                    <a:pt x="98" y="0"/>
                    <a:pt x="95" y="0"/>
                  </a:cubicBezTo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83A0A71-86D8-4A2E-8794-824E5570D087}"/>
                </a:ext>
              </a:extLst>
            </p:cNvPr>
            <p:cNvSpPr txBox="1"/>
            <p:nvPr/>
          </p:nvSpPr>
          <p:spPr>
            <a:xfrm>
              <a:off x="9024442" y="5056208"/>
              <a:ext cx="2236129" cy="5164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ts val="1500"/>
                </a:lnSpc>
                <a:defRPr sz="900"/>
              </a:lvl1pPr>
            </a:lstStyle>
            <a:p>
              <a:pPr>
                <a:lnSpc>
                  <a:spcPct val="120000"/>
                </a:lnSpc>
              </a:pPr>
              <a:r>
                <a:rPr lang="zh-CN" altLang="en-US" sz="1200" dirty="0">
                  <a:solidFill>
                    <a:srgbClr val="000000"/>
                  </a:solidFill>
                </a:rPr>
                <a:t>用实例或数据支持答案，增加可信度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1D1D750-1658-4345-AA24-D0A6F1ED8768}"/>
                </a:ext>
              </a:extLst>
            </p:cNvPr>
            <p:cNvSpPr txBox="1"/>
            <p:nvPr/>
          </p:nvSpPr>
          <p:spPr>
            <a:xfrm>
              <a:off x="9024442" y="4669011"/>
              <a:ext cx="1276351" cy="338554"/>
            </a:xfrm>
            <a:prstGeom prst="rect">
              <a:avLst/>
            </a:prstGeom>
            <a:noFill/>
          </p:spPr>
          <p:txBody>
            <a:bodyPr wrap="none" rtlCol="0" anchor="b">
              <a:normAutofit/>
            </a:bodyPr>
            <a:lstStyle/>
            <a:p>
              <a:pPr>
                <a:lnSpc>
                  <a:spcPct val="100000"/>
                </a:lnSpc>
              </a:pPr>
              <a:r>
                <a:rPr lang="zh-CN" altLang="en-US" sz="1600" b="1" dirty="0">
                  <a:solidFill>
                    <a:srgbClr val="6C798A"/>
                  </a:solidFill>
                </a:rPr>
                <a:t>实例支持</a:t>
              </a: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E189EEDC-AFC7-4672-A281-F7BF0531829D}"/>
                </a:ext>
              </a:extLst>
            </p:cNvPr>
            <p:cNvSpPr/>
            <p:nvPr/>
          </p:nvSpPr>
          <p:spPr>
            <a:xfrm>
              <a:off x="9143353" y="4084567"/>
              <a:ext cx="353725" cy="522431"/>
            </a:xfrm>
            <a:custGeom>
              <a:avLst/>
              <a:gdLst>
                <a:gd name="connsiteX0" fmla="*/ 86973 w 381000"/>
                <a:gd name="connsiteY0" fmla="*/ 38721 h 514350"/>
                <a:gd name="connsiteX1" fmla="*/ 86973 w 381000"/>
                <a:gd name="connsiteY1" fmla="*/ 57771 h 514350"/>
                <a:gd name="connsiteX2" fmla="*/ 123168 w 381000"/>
                <a:gd name="connsiteY2" fmla="*/ 95871 h 514350"/>
                <a:gd name="connsiteX3" fmla="*/ 125073 w 381000"/>
                <a:gd name="connsiteY3" fmla="*/ 95871 h 514350"/>
                <a:gd name="connsiteX4" fmla="*/ 258423 w 381000"/>
                <a:gd name="connsiteY4" fmla="*/ 95871 h 514350"/>
                <a:gd name="connsiteX5" fmla="*/ 296523 w 381000"/>
                <a:gd name="connsiteY5" fmla="*/ 59676 h 514350"/>
                <a:gd name="connsiteX6" fmla="*/ 296523 w 381000"/>
                <a:gd name="connsiteY6" fmla="*/ 57771 h 514350"/>
                <a:gd name="connsiteX7" fmla="*/ 296523 w 381000"/>
                <a:gd name="connsiteY7" fmla="*/ 38721 h 514350"/>
                <a:gd name="connsiteX8" fmla="*/ 353673 w 381000"/>
                <a:gd name="connsiteY8" fmla="*/ 38721 h 514350"/>
                <a:gd name="connsiteX9" fmla="*/ 382248 w 381000"/>
                <a:gd name="connsiteY9" fmla="*/ 67296 h 514350"/>
                <a:gd name="connsiteX10" fmla="*/ 382248 w 381000"/>
                <a:gd name="connsiteY10" fmla="*/ 486396 h 514350"/>
                <a:gd name="connsiteX11" fmla="*/ 353673 w 381000"/>
                <a:gd name="connsiteY11" fmla="*/ 514971 h 514350"/>
                <a:gd name="connsiteX12" fmla="*/ 29823 w 381000"/>
                <a:gd name="connsiteY12" fmla="*/ 514971 h 514350"/>
                <a:gd name="connsiteX13" fmla="*/ 1248 w 381000"/>
                <a:gd name="connsiteY13" fmla="*/ 486396 h 514350"/>
                <a:gd name="connsiteX14" fmla="*/ 1248 w 381000"/>
                <a:gd name="connsiteY14" fmla="*/ 67296 h 514350"/>
                <a:gd name="connsiteX15" fmla="*/ 29823 w 381000"/>
                <a:gd name="connsiteY15" fmla="*/ 38721 h 514350"/>
                <a:gd name="connsiteX16" fmla="*/ 86973 w 381000"/>
                <a:gd name="connsiteY16" fmla="*/ 38721 h 514350"/>
                <a:gd name="connsiteX17" fmla="*/ 191748 w 381000"/>
                <a:gd name="connsiteY17" fmla="*/ 333996 h 514350"/>
                <a:gd name="connsiteX18" fmla="*/ 77448 w 381000"/>
                <a:gd name="connsiteY18" fmla="*/ 333996 h 514350"/>
                <a:gd name="connsiteX19" fmla="*/ 77448 w 381000"/>
                <a:gd name="connsiteY19" fmla="*/ 353046 h 514350"/>
                <a:gd name="connsiteX20" fmla="*/ 191748 w 381000"/>
                <a:gd name="connsiteY20" fmla="*/ 353046 h 514350"/>
                <a:gd name="connsiteX21" fmla="*/ 191748 w 381000"/>
                <a:gd name="connsiteY21" fmla="*/ 333996 h 514350"/>
                <a:gd name="connsiteX22" fmla="*/ 306048 w 381000"/>
                <a:gd name="connsiteY22" fmla="*/ 257796 h 514350"/>
                <a:gd name="connsiteX23" fmla="*/ 77448 w 381000"/>
                <a:gd name="connsiteY23" fmla="*/ 257796 h 514350"/>
                <a:gd name="connsiteX24" fmla="*/ 77448 w 381000"/>
                <a:gd name="connsiteY24" fmla="*/ 276846 h 514350"/>
                <a:gd name="connsiteX25" fmla="*/ 306048 w 381000"/>
                <a:gd name="connsiteY25" fmla="*/ 276846 h 514350"/>
                <a:gd name="connsiteX26" fmla="*/ 306048 w 381000"/>
                <a:gd name="connsiteY26" fmla="*/ 257796 h 514350"/>
                <a:gd name="connsiteX27" fmla="*/ 306048 w 381000"/>
                <a:gd name="connsiteY27" fmla="*/ 181596 h 514350"/>
                <a:gd name="connsiteX28" fmla="*/ 77448 w 381000"/>
                <a:gd name="connsiteY28" fmla="*/ 181596 h 514350"/>
                <a:gd name="connsiteX29" fmla="*/ 77448 w 381000"/>
                <a:gd name="connsiteY29" fmla="*/ 200646 h 514350"/>
                <a:gd name="connsiteX30" fmla="*/ 306048 w 381000"/>
                <a:gd name="connsiteY30" fmla="*/ 200646 h 514350"/>
                <a:gd name="connsiteX31" fmla="*/ 306048 w 381000"/>
                <a:gd name="connsiteY31" fmla="*/ 181596 h 514350"/>
                <a:gd name="connsiteX32" fmla="*/ 248898 w 381000"/>
                <a:gd name="connsiteY32" fmla="*/ 621 h 514350"/>
                <a:gd name="connsiteX33" fmla="*/ 277473 w 381000"/>
                <a:gd name="connsiteY33" fmla="*/ 29196 h 514350"/>
                <a:gd name="connsiteX34" fmla="*/ 277473 w 381000"/>
                <a:gd name="connsiteY34" fmla="*/ 48246 h 514350"/>
                <a:gd name="connsiteX35" fmla="*/ 248898 w 381000"/>
                <a:gd name="connsiteY35" fmla="*/ 76821 h 514350"/>
                <a:gd name="connsiteX36" fmla="*/ 134598 w 381000"/>
                <a:gd name="connsiteY36" fmla="*/ 76821 h 514350"/>
                <a:gd name="connsiteX37" fmla="*/ 106023 w 381000"/>
                <a:gd name="connsiteY37" fmla="*/ 48246 h 514350"/>
                <a:gd name="connsiteX38" fmla="*/ 106023 w 381000"/>
                <a:gd name="connsiteY38" fmla="*/ 29196 h 514350"/>
                <a:gd name="connsiteX39" fmla="*/ 134598 w 381000"/>
                <a:gd name="connsiteY39" fmla="*/ 621 h 514350"/>
                <a:gd name="connsiteX40" fmla="*/ 248898 w 381000"/>
                <a:gd name="connsiteY40" fmla="*/ 621 h 51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381000" h="514350">
                  <a:moveTo>
                    <a:pt x="86973" y="38721"/>
                  </a:moveTo>
                  <a:lnTo>
                    <a:pt x="86973" y="57771"/>
                  </a:lnTo>
                  <a:cubicBezTo>
                    <a:pt x="86973" y="77774"/>
                    <a:pt x="103166" y="94919"/>
                    <a:pt x="123168" y="95871"/>
                  </a:cubicBezTo>
                  <a:lnTo>
                    <a:pt x="125073" y="95871"/>
                  </a:lnTo>
                  <a:lnTo>
                    <a:pt x="258423" y="95871"/>
                  </a:lnTo>
                  <a:cubicBezTo>
                    <a:pt x="278426" y="95871"/>
                    <a:pt x="295570" y="79679"/>
                    <a:pt x="296523" y="59676"/>
                  </a:cubicBezTo>
                  <a:lnTo>
                    <a:pt x="296523" y="57771"/>
                  </a:lnTo>
                  <a:lnTo>
                    <a:pt x="296523" y="38721"/>
                  </a:lnTo>
                  <a:lnTo>
                    <a:pt x="353673" y="38721"/>
                  </a:lnTo>
                  <a:cubicBezTo>
                    <a:pt x="369866" y="38721"/>
                    <a:pt x="382248" y="51104"/>
                    <a:pt x="382248" y="67296"/>
                  </a:cubicBezTo>
                  <a:lnTo>
                    <a:pt x="382248" y="486396"/>
                  </a:lnTo>
                  <a:cubicBezTo>
                    <a:pt x="382248" y="502589"/>
                    <a:pt x="369866" y="514971"/>
                    <a:pt x="353673" y="514971"/>
                  </a:cubicBezTo>
                  <a:lnTo>
                    <a:pt x="29823" y="514971"/>
                  </a:lnTo>
                  <a:cubicBezTo>
                    <a:pt x="13630" y="514971"/>
                    <a:pt x="1248" y="502589"/>
                    <a:pt x="1248" y="486396"/>
                  </a:cubicBezTo>
                  <a:lnTo>
                    <a:pt x="1248" y="67296"/>
                  </a:lnTo>
                  <a:cubicBezTo>
                    <a:pt x="1248" y="51104"/>
                    <a:pt x="13630" y="38721"/>
                    <a:pt x="29823" y="38721"/>
                  </a:cubicBezTo>
                  <a:lnTo>
                    <a:pt x="86973" y="38721"/>
                  </a:lnTo>
                  <a:close/>
                  <a:moveTo>
                    <a:pt x="191748" y="333996"/>
                  </a:moveTo>
                  <a:lnTo>
                    <a:pt x="77448" y="333996"/>
                  </a:lnTo>
                  <a:lnTo>
                    <a:pt x="77448" y="353046"/>
                  </a:lnTo>
                  <a:lnTo>
                    <a:pt x="191748" y="353046"/>
                  </a:lnTo>
                  <a:lnTo>
                    <a:pt x="191748" y="333996"/>
                  </a:lnTo>
                  <a:close/>
                  <a:moveTo>
                    <a:pt x="306048" y="257796"/>
                  </a:moveTo>
                  <a:lnTo>
                    <a:pt x="77448" y="257796"/>
                  </a:lnTo>
                  <a:lnTo>
                    <a:pt x="77448" y="276846"/>
                  </a:lnTo>
                  <a:lnTo>
                    <a:pt x="306048" y="276846"/>
                  </a:lnTo>
                  <a:lnTo>
                    <a:pt x="306048" y="257796"/>
                  </a:lnTo>
                  <a:close/>
                  <a:moveTo>
                    <a:pt x="306048" y="181596"/>
                  </a:moveTo>
                  <a:lnTo>
                    <a:pt x="77448" y="181596"/>
                  </a:lnTo>
                  <a:lnTo>
                    <a:pt x="77448" y="200646"/>
                  </a:lnTo>
                  <a:lnTo>
                    <a:pt x="306048" y="200646"/>
                  </a:lnTo>
                  <a:lnTo>
                    <a:pt x="306048" y="181596"/>
                  </a:lnTo>
                  <a:close/>
                  <a:moveTo>
                    <a:pt x="248898" y="621"/>
                  </a:moveTo>
                  <a:cubicBezTo>
                    <a:pt x="265091" y="621"/>
                    <a:pt x="277473" y="13004"/>
                    <a:pt x="277473" y="29196"/>
                  </a:cubicBezTo>
                  <a:lnTo>
                    <a:pt x="277473" y="48246"/>
                  </a:lnTo>
                  <a:cubicBezTo>
                    <a:pt x="277473" y="64439"/>
                    <a:pt x="265091" y="76821"/>
                    <a:pt x="248898" y="76821"/>
                  </a:cubicBezTo>
                  <a:lnTo>
                    <a:pt x="134598" y="76821"/>
                  </a:lnTo>
                  <a:cubicBezTo>
                    <a:pt x="118405" y="76821"/>
                    <a:pt x="106023" y="64439"/>
                    <a:pt x="106023" y="48246"/>
                  </a:cubicBezTo>
                  <a:lnTo>
                    <a:pt x="106023" y="29196"/>
                  </a:lnTo>
                  <a:cubicBezTo>
                    <a:pt x="106023" y="13004"/>
                    <a:pt x="118405" y="621"/>
                    <a:pt x="134598" y="621"/>
                  </a:cubicBezTo>
                  <a:lnTo>
                    <a:pt x="248898" y="621"/>
                  </a:lnTo>
                  <a:close/>
                </a:path>
              </a:pathLst>
            </a:custGeom>
            <a:solidFill>
              <a:srgbClr val="6C79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zh-CN" altLang="en-US" dirty="0">
                <a:solidFill>
                  <a:srgbClr val="000000"/>
                </a:solidFill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5B790F0-B5C1-49C7-9149-38C3A7B24F21}"/>
                </a:ext>
              </a:extLst>
            </p:cNvPr>
            <p:cNvSpPr/>
            <p:nvPr/>
          </p:nvSpPr>
          <p:spPr bwMode="auto">
            <a:xfrm>
              <a:off x="8869907" y="1279466"/>
              <a:ext cx="2483893" cy="2217345"/>
            </a:xfrm>
            <a:custGeom>
              <a:avLst/>
              <a:gdLst>
                <a:gd name="T0" fmla="*/ 95 w 1222"/>
                <a:gd name="T1" fmla="*/ 0 h 881"/>
                <a:gd name="T2" fmla="*/ 0 w 1222"/>
                <a:gd name="T3" fmla="*/ 96 h 881"/>
                <a:gd name="T4" fmla="*/ 0 w 1222"/>
                <a:gd name="T5" fmla="*/ 785 h 881"/>
                <a:gd name="T6" fmla="*/ 95 w 1222"/>
                <a:gd name="T7" fmla="*/ 881 h 881"/>
                <a:gd name="T8" fmla="*/ 104 w 1222"/>
                <a:gd name="T9" fmla="*/ 881 h 881"/>
                <a:gd name="T10" fmla="*/ 1135 w 1222"/>
                <a:gd name="T11" fmla="*/ 789 h 881"/>
                <a:gd name="T12" fmla="*/ 1222 w 1222"/>
                <a:gd name="T13" fmla="*/ 694 h 881"/>
                <a:gd name="T14" fmla="*/ 1222 w 1222"/>
                <a:gd name="T15" fmla="*/ 182 h 881"/>
                <a:gd name="T16" fmla="*/ 1134 w 1222"/>
                <a:gd name="T17" fmla="*/ 87 h 881"/>
                <a:gd name="T18" fmla="*/ 103 w 1222"/>
                <a:gd name="T19" fmla="*/ 0 h 881"/>
                <a:gd name="T20" fmla="*/ 95 w 1222"/>
                <a:gd name="T21" fmla="*/ 0 h 8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22" h="881">
                  <a:moveTo>
                    <a:pt x="95" y="0"/>
                  </a:moveTo>
                  <a:cubicBezTo>
                    <a:pt x="43" y="0"/>
                    <a:pt x="0" y="42"/>
                    <a:pt x="0" y="96"/>
                  </a:cubicBezTo>
                  <a:cubicBezTo>
                    <a:pt x="0" y="785"/>
                    <a:pt x="0" y="785"/>
                    <a:pt x="0" y="785"/>
                  </a:cubicBezTo>
                  <a:cubicBezTo>
                    <a:pt x="0" y="839"/>
                    <a:pt x="43" y="881"/>
                    <a:pt x="95" y="881"/>
                  </a:cubicBezTo>
                  <a:cubicBezTo>
                    <a:pt x="98" y="881"/>
                    <a:pt x="101" y="881"/>
                    <a:pt x="104" y="881"/>
                  </a:cubicBezTo>
                  <a:cubicBezTo>
                    <a:pt x="1135" y="789"/>
                    <a:pt x="1135" y="789"/>
                    <a:pt x="1135" y="789"/>
                  </a:cubicBezTo>
                  <a:cubicBezTo>
                    <a:pt x="1184" y="785"/>
                    <a:pt x="1222" y="744"/>
                    <a:pt x="1222" y="694"/>
                  </a:cubicBezTo>
                  <a:cubicBezTo>
                    <a:pt x="1222" y="182"/>
                    <a:pt x="1222" y="182"/>
                    <a:pt x="1222" y="182"/>
                  </a:cubicBezTo>
                  <a:cubicBezTo>
                    <a:pt x="1222" y="132"/>
                    <a:pt x="1184" y="91"/>
                    <a:pt x="1134" y="87"/>
                  </a:cubicBezTo>
                  <a:cubicBezTo>
                    <a:pt x="103" y="0"/>
                    <a:pt x="103" y="0"/>
                    <a:pt x="103" y="0"/>
                  </a:cubicBezTo>
                  <a:cubicBezTo>
                    <a:pt x="101" y="0"/>
                    <a:pt x="98" y="0"/>
                    <a:pt x="95" y="0"/>
                  </a:cubicBezTo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A7DAD3F-C49B-4286-9C4C-BA25BBD52EF3}"/>
                </a:ext>
              </a:extLst>
            </p:cNvPr>
            <p:cNvSpPr txBox="1"/>
            <p:nvPr/>
          </p:nvSpPr>
          <p:spPr>
            <a:xfrm>
              <a:off x="9019050" y="2587362"/>
              <a:ext cx="2207550" cy="5164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ts val="1500"/>
                </a:lnSpc>
                <a:defRPr sz="900"/>
              </a:lvl1pPr>
            </a:lstStyle>
            <a:p>
              <a:pPr>
                <a:lnSpc>
                  <a:spcPct val="120000"/>
                </a:lnSpc>
              </a:pPr>
              <a:r>
                <a:rPr lang="zh-CN" altLang="en-US" sz="1200" dirty="0">
                  <a:solidFill>
                    <a:srgbClr val="000000"/>
                  </a:solidFill>
                </a:rPr>
                <a:t>重点准备可能被问到的关键问题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98DBA0A-85AF-4CDC-A297-6540C456217B}"/>
                </a:ext>
              </a:extLst>
            </p:cNvPr>
            <p:cNvSpPr txBox="1"/>
            <p:nvPr/>
          </p:nvSpPr>
          <p:spPr>
            <a:xfrm>
              <a:off x="9019050" y="2112756"/>
              <a:ext cx="1276351" cy="338554"/>
            </a:xfrm>
            <a:prstGeom prst="rect">
              <a:avLst/>
            </a:prstGeom>
            <a:noFill/>
          </p:spPr>
          <p:txBody>
            <a:bodyPr wrap="none" rtlCol="0" anchor="b">
              <a:normAutofit/>
            </a:bodyPr>
            <a:lstStyle/>
            <a:p>
              <a:pPr>
                <a:lnSpc>
                  <a:spcPct val="100000"/>
                </a:lnSpc>
              </a:pPr>
              <a:r>
                <a:rPr lang="zh-CN" altLang="en-US" sz="1600" b="1" dirty="0">
                  <a:solidFill>
                    <a:srgbClr val="6C798A"/>
                  </a:solidFill>
                </a:rPr>
                <a:t>关键问题</a:t>
              </a: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74DA5E23-D7CD-4F36-9ABE-F378EED5736D}"/>
                </a:ext>
              </a:extLst>
            </p:cNvPr>
            <p:cNvSpPr/>
            <p:nvPr/>
          </p:nvSpPr>
          <p:spPr>
            <a:xfrm>
              <a:off x="9130425" y="1641033"/>
              <a:ext cx="484304" cy="390881"/>
            </a:xfrm>
            <a:custGeom>
              <a:avLst/>
              <a:gdLst>
                <a:gd name="connsiteX0" fmla="*/ 483479 w 525917"/>
                <a:gd name="connsiteY0" fmla="*/ 134923 h 439102"/>
                <a:gd name="connsiteX1" fmla="*/ 527294 w 525917"/>
                <a:gd name="connsiteY1" fmla="*/ 178738 h 439102"/>
                <a:gd name="connsiteX2" fmla="*/ 527294 w 525917"/>
                <a:gd name="connsiteY2" fmla="*/ 182548 h 439102"/>
                <a:gd name="connsiteX3" fmla="*/ 513959 w 525917"/>
                <a:gd name="connsiteY3" fmla="*/ 355903 h 439102"/>
                <a:gd name="connsiteX4" fmla="*/ 485384 w 525917"/>
                <a:gd name="connsiteY4" fmla="*/ 382573 h 439102"/>
                <a:gd name="connsiteX5" fmla="*/ 454904 w 525917"/>
                <a:gd name="connsiteY5" fmla="*/ 382573 h 439102"/>
                <a:gd name="connsiteX6" fmla="*/ 454904 w 525917"/>
                <a:gd name="connsiteY6" fmla="*/ 439723 h 439102"/>
                <a:gd name="connsiteX7" fmla="*/ 435854 w 525917"/>
                <a:gd name="connsiteY7" fmla="*/ 439723 h 439102"/>
                <a:gd name="connsiteX8" fmla="*/ 435854 w 525917"/>
                <a:gd name="connsiteY8" fmla="*/ 382573 h 439102"/>
                <a:gd name="connsiteX9" fmla="*/ 92954 w 525917"/>
                <a:gd name="connsiteY9" fmla="*/ 382573 h 439102"/>
                <a:gd name="connsiteX10" fmla="*/ 92954 w 525917"/>
                <a:gd name="connsiteY10" fmla="*/ 439723 h 439102"/>
                <a:gd name="connsiteX11" fmla="*/ 73904 w 525917"/>
                <a:gd name="connsiteY11" fmla="*/ 439723 h 439102"/>
                <a:gd name="connsiteX12" fmla="*/ 73904 w 525917"/>
                <a:gd name="connsiteY12" fmla="*/ 382573 h 439102"/>
                <a:gd name="connsiteX13" fmla="*/ 43423 w 525917"/>
                <a:gd name="connsiteY13" fmla="*/ 382573 h 439102"/>
                <a:gd name="connsiteX14" fmla="*/ 14848 w 525917"/>
                <a:gd name="connsiteY14" fmla="*/ 355903 h 439102"/>
                <a:gd name="connsiteX15" fmla="*/ 1514 w 525917"/>
                <a:gd name="connsiteY15" fmla="*/ 182548 h 439102"/>
                <a:gd name="connsiteX16" fmla="*/ 42471 w 525917"/>
                <a:gd name="connsiteY16" fmla="*/ 134923 h 439102"/>
                <a:gd name="connsiteX17" fmla="*/ 46281 w 525917"/>
                <a:gd name="connsiteY17" fmla="*/ 134923 h 439102"/>
                <a:gd name="connsiteX18" fmla="*/ 102479 w 525917"/>
                <a:gd name="connsiteY18" fmla="*/ 181596 h 439102"/>
                <a:gd name="connsiteX19" fmla="*/ 122481 w 525917"/>
                <a:gd name="connsiteY19" fmla="*/ 287323 h 439102"/>
                <a:gd name="connsiteX20" fmla="*/ 408231 w 525917"/>
                <a:gd name="connsiteY20" fmla="*/ 287323 h 439102"/>
                <a:gd name="connsiteX21" fmla="*/ 428234 w 525917"/>
                <a:gd name="connsiteY21" fmla="*/ 181596 h 439102"/>
                <a:gd name="connsiteX22" fmla="*/ 483479 w 525917"/>
                <a:gd name="connsiteY22" fmla="*/ 134923 h 439102"/>
                <a:gd name="connsiteX23" fmla="*/ 416804 w 525917"/>
                <a:gd name="connsiteY23" fmla="*/ 1573 h 439102"/>
                <a:gd name="connsiteX24" fmla="*/ 483479 w 525917"/>
                <a:gd name="connsiteY24" fmla="*/ 68248 h 439102"/>
                <a:gd name="connsiteX25" fmla="*/ 483479 w 525917"/>
                <a:gd name="connsiteY25" fmla="*/ 116826 h 439102"/>
                <a:gd name="connsiteX26" fmla="*/ 475859 w 525917"/>
                <a:gd name="connsiteY26" fmla="*/ 115873 h 439102"/>
                <a:gd name="connsiteX27" fmla="*/ 411089 w 525917"/>
                <a:gd name="connsiteY27" fmla="*/ 167309 h 439102"/>
                <a:gd name="connsiteX28" fmla="*/ 410136 w 525917"/>
                <a:gd name="connsiteY28" fmla="*/ 169213 h 439102"/>
                <a:gd name="connsiteX29" fmla="*/ 392039 w 525917"/>
                <a:gd name="connsiteY29" fmla="*/ 267321 h 439102"/>
                <a:gd name="connsiteX30" fmla="*/ 134864 w 525917"/>
                <a:gd name="connsiteY30" fmla="*/ 267321 h 439102"/>
                <a:gd name="connsiteX31" fmla="*/ 116766 w 525917"/>
                <a:gd name="connsiteY31" fmla="*/ 169213 h 439102"/>
                <a:gd name="connsiteX32" fmla="*/ 51996 w 525917"/>
                <a:gd name="connsiteY32" fmla="*/ 114921 h 439102"/>
                <a:gd name="connsiteX33" fmla="*/ 54854 w 525917"/>
                <a:gd name="connsiteY33" fmla="*/ 67296 h 439102"/>
                <a:gd name="connsiteX34" fmla="*/ 121529 w 525917"/>
                <a:gd name="connsiteY34" fmla="*/ 621 h 439102"/>
                <a:gd name="connsiteX35" fmla="*/ 416804 w 525917"/>
                <a:gd name="connsiteY35" fmla="*/ 621 h 439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525917" h="439102">
                  <a:moveTo>
                    <a:pt x="483479" y="134923"/>
                  </a:moveTo>
                  <a:cubicBezTo>
                    <a:pt x="508244" y="134923"/>
                    <a:pt x="527294" y="154926"/>
                    <a:pt x="527294" y="178738"/>
                  </a:cubicBezTo>
                  <a:cubicBezTo>
                    <a:pt x="527294" y="179691"/>
                    <a:pt x="527294" y="180643"/>
                    <a:pt x="527294" y="182548"/>
                  </a:cubicBezTo>
                  <a:lnTo>
                    <a:pt x="513959" y="355903"/>
                  </a:lnTo>
                  <a:cubicBezTo>
                    <a:pt x="513006" y="371143"/>
                    <a:pt x="500623" y="382573"/>
                    <a:pt x="485384" y="382573"/>
                  </a:cubicBezTo>
                  <a:lnTo>
                    <a:pt x="454904" y="382573"/>
                  </a:lnTo>
                  <a:lnTo>
                    <a:pt x="454904" y="439723"/>
                  </a:lnTo>
                  <a:lnTo>
                    <a:pt x="435854" y="439723"/>
                  </a:lnTo>
                  <a:lnTo>
                    <a:pt x="435854" y="382573"/>
                  </a:lnTo>
                  <a:lnTo>
                    <a:pt x="92954" y="382573"/>
                  </a:lnTo>
                  <a:lnTo>
                    <a:pt x="92954" y="439723"/>
                  </a:lnTo>
                  <a:lnTo>
                    <a:pt x="73904" y="439723"/>
                  </a:lnTo>
                  <a:lnTo>
                    <a:pt x="73904" y="382573"/>
                  </a:lnTo>
                  <a:lnTo>
                    <a:pt x="43423" y="382573"/>
                  </a:lnTo>
                  <a:cubicBezTo>
                    <a:pt x="28184" y="382573"/>
                    <a:pt x="15801" y="371143"/>
                    <a:pt x="14848" y="355903"/>
                  </a:cubicBezTo>
                  <a:lnTo>
                    <a:pt x="1514" y="182548"/>
                  </a:lnTo>
                  <a:cubicBezTo>
                    <a:pt x="-391" y="158736"/>
                    <a:pt x="17706" y="136828"/>
                    <a:pt x="42471" y="134923"/>
                  </a:cubicBezTo>
                  <a:cubicBezTo>
                    <a:pt x="43423" y="134923"/>
                    <a:pt x="44376" y="134923"/>
                    <a:pt x="46281" y="134923"/>
                  </a:cubicBezTo>
                  <a:cubicBezTo>
                    <a:pt x="73904" y="134923"/>
                    <a:pt x="97716" y="154926"/>
                    <a:pt x="102479" y="181596"/>
                  </a:cubicBezTo>
                  <a:lnTo>
                    <a:pt x="122481" y="287323"/>
                  </a:lnTo>
                  <a:lnTo>
                    <a:pt x="408231" y="287323"/>
                  </a:lnTo>
                  <a:lnTo>
                    <a:pt x="428234" y="181596"/>
                  </a:lnTo>
                  <a:cubicBezTo>
                    <a:pt x="432044" y="153973"/>
                    <a:pt x="455856" y="134923"/>
                    <a:pt x="483479" y="134923"/>
                  </a:cubicBezTo>
                  <a:close/>
                  <a:moveTo>
                    <a:pt x="416804" y="1573"/>
                  </a:moveTo>
                  <a:cubicBezTo>
                    <a:pt x="453951" y="1573"/>
                    <a:pt x="483479" y="31101"/>
                    <a:pt x="483479" y="68248"/>
                  </a:cubicBezTo>
                  <a:lnTo>
                    <a:pt x="483479" y="116826"/>
                  </a:lnTo>
                  <a:cubicBezTo>
                    <a:pt x="481573" y="116826"/>
                    <a:pt x="478716" y="115873"/>
                    <a:pt x="475859" y="115873"/>
                  </a:cubicBezTo>
                  <a:cubicBezTo>
                    <a:pt x="444426" y="115873"/>
                    <a:pt x="417756" y="137781"/>
                    <a:pt x="411089" y="167309"/>
                  </a:cubicBezTo>
                  <a:lnTo>
                    <a:pt x="410136" y="169213"/>
                  </a:lnTo>
                  <a:lnTo>
                    <a:pt x="392039" y="267321"/>
                  </a:lnTo>
                  <a:lnTo>
                    <a:pt x="134864" y="267321"/>
                  </a:lnTo>
                  <a:lnTo>
                    <a:pt x="116766" y="169213"/>
                  </a:lnTo>
                  <a:cubicBezTo>
                    <a:pt x="111051" y="137781"/>
                    <a:pt x="83429" y="114921"/>
                    <a:pt x="51996" y="114921"/>
                  </a:cubicBezTo>
                  <a:lnTo>
                    <a:pt x="54854" y="67296"/>
                  </a:lnTo>
                  <a:cubicBezTo>
                    <a:pt x="54854" y="30148"/>
                    <a:pt x="84381" y="621"/>
                    <a:pt x="121529" y="621"/>
                  </a:cubicBezTo>
                  <a:lnTo>
                    <a:pt x="416804" y="621"/>
                  </a:lnTo>
                  <a:close/>
                </a:path>
              </a:pathLst>
            </a:custGeom>
            <a:solidFill>
              <a:srgbClr val="6C79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E10D96F9-3A70-42AD-857D-A1C9E199A455}"/>
                </a:ext>
              </a:extLst>
            </p:cNvPr>
            <p:cNvSpPr/>
            <p:nvPr/>
          </p:nvSpPr>
          <p:spPr>
            <a:xfrm>
              <a:off x="5858134" y="4125466"/>
              <a:ext cx="401981" cy="440633"/>
            </a:xfrm>
            <a:custGeom>
              <a:avLst/>
              <a:gdLst>
                <a:gd name="connsiteX0" fmla="*/ 248770 w 495300"/>
                <a:gd name="connsiteY0" fmla="*/ 621 h 542925"/>
                <a:gd name="connsiteX1" fmla="*/ 496420 w 495300"/>
                <a:gd name="connsiteY1" fmla="*/ 248271 h 542925"/>
                <a:gd name="connsiteX2" fmla="*/ 324017 w 495300"/>
                <a:gd name="connsiteY2" fmla="*/ 484491 h 542925"/>
                <a:gd name="connsiteX3" fmla="*/ 346877 w 495300"/>
                <a:gd name="connsiteY3" fmla="*/ 524496 h 542925"/>
                <a:gd name="connsiteX4" fmla="*/ 420220 w 495300"/>
                <a:gd name="connsiteY4" fmla="*/ 524496 h 542925"/>
                <a:gd name="connsiteX5" fmla="*/ 420220 w 495300"/>
                <a:gd name="connsiteY5" fmla="*/ 543546 h 542925"/>
                <a:gd name="connsiteX6" fmla="*/ 77320 w 495300"/>
                <a:gd name="connsiteY6" fmla="*/ 543546 h 542925"/>
                <a:gd name="connsiteX7" fmla="*/ 77320 w 495300"/>
                <a:gd name="connsiteY7" fmla="*/ 524496 h 542925"/>
                <a:gd name="connsiteX8" fmla="*/ 150663 w 495300"/>
                <a:gd name="connsiteY8" fmla="*/ 524496 h 542925"/>
                <a:gd name="connsiteX9" fmla="*/ 173523 w 495300"/>
                <a:gd name="connsiteY9" fmla="*/ 484491 h 542925"/>
                <a:gd name="connsiteX10" fmla="*/ 1120 w 495300"/>
                <a:gd name="connsiteY10" fmla="*/ 248271 h 542925"/>
                <a:gd name="connsiteX11" fmla="*/ 248770 w 495300"/>
                <a:gd name="connsiteY11" fmla="*/ 621 h 542925"/>
                <a:gd name="connsiteX12" fmla="*/ 192573 w 495300"/>
                <a:gd name="connsiteY12" fmla="*/ 489254 h 542925"/>
                <a:gd name="connsiteX13" fmla="*/ 172570 w 495300"/>
                <a:gd name="connsiteY13" fmla="*/ 524496 h 542925"/>
                <a:gd name="connsiteX14" fmla="*/ 324970 w 495300"/>
                <a:gd name="connsiteY14" fmla="*/ 524496 h 542925"/>
                <a:gd name="connsiteX15" fmla="*/ 304967 w 495300"/>
                <a:gd name="connsiteY15" fmla="*/ 489254 h 542925"/>
                <a:gd name="connsiteX16" fmla="*/ 248770 w 495300"/>
                <a:gd name="connsiteY16" fmla="*/ 495921 h 542925"/>
                <a:gd name="connsiteX17" fmla="*/ 192573 w 495300"/>
                <a:gd name="connsiteY17" fmla="*/ 489254 h 542925"/>
                <a:gd name="connsiteX18" fmla="*/ 248770 w 495300"/>
                <a:gd name="connsiteY18" fmla="*/ 143496 h 542925"/>
                <a:gd name="connsiteX19" fmla="*/ 143995 w 495300"/>
                <a:gd name="connsiteY19" fmla="*/ 248271 h 542925"/>
                <a:gd name="connsiteX20" fmla="*/ 248770 w 495300"/>
                <a:gd name="connsiteY20" fmla="*/ 353046 h 542925"/>
                <a:gd name="connsiteX21" fmla="*/ 353545 w 495300"/>
                <a:gd name="connsiteY21" fmla="*/ 248271 h 542925"/>
                <a:gd name="connsiteX22" fmla="*/ 248770 w 495300"/>
                <a:gd name="connsiteY22" fmla="*/ 143496 h 542925"/>
                <a:gd name="connsiteX23" fmla="*/ 367833 w 495300"/>
                <a:gd name="connsiteY23" fmla="*/ 114921 h 542925"/>
                <a:gd name="connsiteX24" fmla="*/ 353545 w 495300"/>
                <a:gd name="connsiteY24" fmla="*/ 129209 h 542925"/>
                <a:gd name="connsiteX25" fmla="*/ 367833 w 495300"/>
                <a:gd name="connsiteY25" fmla="*/ 143496 h 542925"/>
                <a:gd name="connsiteX26" fmla="*/ 382120 w 495300"/>
                <a:gd name="connsiteY26" fmla="*/ 129209 h 542925"/>
                <a:gd name="connsiteX27" fmla="*/ 367833 w 495300"/>
                <a:gd name="connsiteY27" fmla="*/ 114921 h 542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495300" h="542925">
                  <a:moveTo>
                    <a:pt x="248770" y="621"/>
                  </a:moveTo>
                  <a:cubicBezTo>
                    <a:pt x="385930" y="621"/>
                    <a:pt x="496420" y="111111"/>
                    <a:pt x="496420" y="248271"/>
                  </a:cubicBezTo>
                  <a:cubicBezTo>
                    <a:pt x="496420" y="358761"/>
                    <a:pt x="424030" y="452106"/>
                    <a:pt x="324017" y="484491"/>
                  </a:cubicBezTo>
                  <a:lnTo>
                    <a:pt x="346877" y="524496"/>
                  </a:lnTo>
                  <a:lnTo>
                    <a:pt x="420220" y="524496"/>
                  </a:lnTo>
                  <a:lnTo>
                    <a:pt x="420220" y="543546"/>
                  </a:lnTo>
                  <a:lnTo>
                    <a:pt x="77320" y="543546"/>
                  </a:lnTo>
                  <a:lnTo>
                    <a:pt x="77320" y="524496"/>
                  </a:lnTo>
                  <a:lnTo>
                    <a:pt x="150663" y="524496"/>
                  </a:lnTo>
                  <a:lnTo>
                    <a:pt x="173523" y="484491"/>
                  </a:lnTo>
                  <a:cubicBezTo>
                    <a:pt x="73510" y="453059"/>
                    <a:pt x="1120" y="358761"/>
                    <a:pt x="1120" y="248271"/>
                  </a:cubicBezTo>
                  <a:cubicBezTo>
                    <a:pt x="1120" y="111111"/>
                    <a:pt x="111610" y="621"/>
                    <a:pt x="248770" y="621"/>
                  </a:cubicBezTo>
                  <a:close/>
                  <a:moveTo>
                    <a:pt x="192573" y="489254"/>
                  </a:moveTo>
                  <a:lnTo>
                    <a:pt x="172570" y="524496"/>
                  </a:lnTo>
                  <a:lnTo>
                    <a:pt x="324970" y="524496"/>
                  </a:lnTo>
                  <a:lnTo>
                    <a:pt x="304967" y="489254"/>
                  </a:lnTo>
                  <a:cubicBezTo>
                    <a:pt x="286870" y="493064"/>
                    <a:pt x="267820" y="495921"/>
                    <a:pt x="248770" y="495921"/>
                  </a:cubicBezTo>
                  <a:cubicBezTo>
                    <a:pt x="229720" y="495921"/>
                    <a:pt x="210670" y="493064"/>
                    <a:pt x="192573" y="489254"/>
                  </a:cubicBezTo>
                  <a:close/>
                  <a:moveTo>
                    <a:pt x="248770" y="143496"/>
                  </a:moveTo>
                  <a:cubicBezTo>
                    <a:pt x="190667" y="143496"/>
                    <a:pt x="143995" y="190169"/>
                    <a:pt x="143995" y="248271"/>
                  </a:cubicBezTo>
                  <a:cubicBezTo>
                    <a:pt x="143995" y="306374"/>
                    <a:pt x="190667" y="353046"/>
                    <a:pt x="248770" y="353046"/>
                  </a:cubicBezTo>
                  <a:cubicBezTo>
                    <a:pt x="306873" y="353046"/>
                    <a:pt x="353545" y="306374"/>
                    <a:pt x="353545" y="248271"/>
                  </a:cubicBezTo>
                  <a:cubicBezTo>
                    <a:pt x="353545" y="190169"/>
                    <a:pt x="306873" y="143496"/>
                    <a:pt x="248770" y="143496"/>
                  </a:cubicBezTo>
                  <a:close/>
                  <a:moveTo>
                    <a:pt x="367833" y="114921"/>
                  </a:moveTo>
                  <a:cubicBezTo>
                    <a:pt x="360213" y="114921"/>
                    <a:pt x="353545" y="121589"/>
                    <a:pt x="353545" y="129209"/>
                  </a:cubicBezTo>
                  <a:cubicBezTo>
                    <a:pt x="353545" y="136829"/>
                    <a:pt x="360213" y="143496"/>
                    <a:pt x="367833" y="143496"/>
                  </a:cubicBezTo>
                  <a:cubicBezTo>
                    <a:pt x="375452" y="143496"/>
                    <a:pt x="382120" y="136829"/>
                    <a:pt x="382120" y="129209"/>
                  </a:cubicBezTo>
                  <a:cubicBezTo>
                    <a:pt x="382120" y="121589"/>
                    <a:pt x="375452" y="114921"/>
                    <a:pt x="367833" y="114921"/>
                  </a:cubicBezTo>
                  <a:close/>
                </a:path>
              </a:pathLst>
            </a:custGeom>
            <a:solidFill>
              <a:srgbClr val="6C79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zh-CN" altLang="en-US">
                <a:solidFill>
                  <a:srgbClr val="000000"/>
                </a:solidFill>
              </a:endParaRPr>
            </a:p>
          </p:txBody>
        </p:sp>
      </p:grpSp>
      <p:sp>
        <p:nvSpPr>
          <p:cNvPr id="41" name="Title 40"/>
          <p:cNvSpPr>
            <a:spLocks noGrp="1"/>
          </p:cNvSpPr>
          <p:nvPr>
            <p:ph type="title"/>
          </p:nvPr>
        </p:nvSpPr>
        <p:spPr/>
        <p:txBody>
          <a:bodyPr wrap="square">
            <a:normAutofit/>
          </a:bodyPr>
          <a:lstStyle/>
          <a:p>
            <a:pPr lvl="0"/>
            <a:r>
              <a:rPr lang="en-US" dirty="0"/>
              <a:t>答案准备要点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530514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1"/>
            <a:chOff x="0" y="0"/>
            <a:chExt cx="12192000" cy="6858001"/>
          </a:xfrm>
        </p:grpSpPr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0ED22006-A08F-4367-B89E-A94CB86FE14A}"/>
                </a:ext>
              </a:extLst>
            </p:cNvPr>
            <p:cNvGrpSpPr/>
            <p:nvPr/>
          </p:nvGrpSpPr>
          <p:grpSpPr>
            <a:xfrm>
              <a:off x="660398" y="1130300"/>
              <a:ext cx="10858502" cy="1062180"/>
              <a:chOff x="660398" y="1130300"/>
              <a:chExt cx="10858502" cy="1062180"/>
            </a:xfrm>
          </p:grpSpPr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33EAD288-601F-4756-A628-D165F9755BAA}"/>
                  </a:ext>
                </a:extLst>
              </p:cNvPr>
              <p:cNvSpPr/>
              <p:nvPr/>
            </p:nvSpPr>
            <p:spPr>
              <a:xfrm>
                <a:off x="660400" y="1130300"/>
                <a:ext cx="10858500" cy="660125"/>
              </a:xfrm>
              <a:prstGeom prst="rect">
                <a:avLst/>
              </a:prstGeom>
            </p:spPr>
            <p:txBody>
              <a:bodyPr wrap="square" anchor="b" anchorCtr="0">
                <a:noAutofit/>
              </a:bodyPr>
              <a:lstStyle/>
              <a:p>
                <a:pPr>
                  <a:lnSpc>
                    <a:spcPct val="100000"/>
                  </a:lnSpc>
                  <a:buSzPct val="25000"/>
                </a:pPr>
                <a:r>
                  <a:rPr lang="zh-CN" altLang="en-US" sz="2400" b="1" dirty="0">
                    <a:solidFill>
                      <a:schemeClr val="tx1"/>
                    </a:solidFill>
                  </a:rPr>
                  <a:t>答辩准备建议</a:t>
                </a: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A832DE29-968F-40E5-8A0F-A74AFF50ECBA}"/>
                  </a:ext>
                </a:extLst>
              </p:cNvPr>
              <p:cNvSpPr txBox="1"/>
              <p:nvPr/>
            </p:nvSpPr>
            <p:spPr>
              <a:xfrm>
                <a:off x="660398" y="1897656"/>
                <a:ext cx="10858501" cy="2948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ctr">
                  <a:lnSpc>
                    <a:spcPct val="150000"/>
                  </a:lnSpc>
                  <a:defRPr sz="1200">
                    <a:solidFill>
                      <a:schemeClr val="bg1">
                        <a:lumMod val="50000"/>
                      </a:schemeClr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l">
                  <a:lnSpc>
                    <a:spcPct val="120000"/>
                  </a:lnSpc>
                </a:pPr>
                <a:r>
                  <a:rPr lang="zh-CN" altLang="en-US" sz="1200" dirty="0">
                    <a:solidFill>
                      <a:schemeClr val="tx1"/>
                    </a:solidFill>
                  </a:rPr>
                  <a:t>如何进行模拟答辩，全面展示自己的研究成果和能力。</a:t>
                </a:r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60850ED4-BFAA-4C3A-8F79-0A49D0ED98F1}"/>
                </a:ext>
              </a:extLst>
            </p:cNvPr>
            <p:cNvGrpSpPr/>
            <p:nvPr/>
          </p:nvGrpSpPr>
          <p:grpSpPr>
            <a:xfrm>
              <a:off x="2629354" y="2943372"/>
              <a:ext cx="2994171" cy="900000"/>
              <a:chOff x="2629354" y="2943372"/>
              <a:chExt cx="2994171" cy="900000"/>
            </a:xfrm>
          </p:grpSpPr>
          <p:sp>
            <p:nvSpPr>
              <p:cNvPr id="44" name="Rectangle: Rounded Corners 43">
                <a:extLst>
                  <a:ext uri="{FF2B5EF4-FFF2-40B4-BE49-F238E27FC236}">
                    <a16:creationId xmlns:a16="http://schemas.microsoft.com/office/drawing/2014/main" id="{A7A6F2D1-EA42-49AF-8303-F6EB6E6DD0AE}"/>
                  </a:ext>
                </a:extLst>
              </p:cNvPr>
              <p:cNvSpPr/>
              <p:nvPr/>
            </p:nvSpPr>
            <p:spPr>
              <a:xfrm>
                <a:off x="2629354" y="2943372"/>
                <a:ext cx="2994171" cy="900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50000"/>
                  <a:alpha val="10000"/>
                </a:schemeClr>
              </a:solidFill>
              <a:ln w="57150" cap="rnd">
                <a:noFill/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rmAutofit/>
              </a:bodyPr>
              <a:lstStyle/>
              <a:p>
                <a:pPr algn="ctr" defTabSz="913765"/>
                <a:endParaRPr lang="zh-CN" altLang="en-US" sz="2000" b="1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99" name="Group 98">
                <a:extLst>
                  <a:ext uri="{FF2B5EF4-FFF2-40B4-BE49-F238E27FC236}">
                    <a16:creationId xmlns:a16="http://schemas.microsoft.com/office/drawing/2014/main" id="{9C6084A4-AD15-436A-86E5-B839B7734C3E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2809354" y="3123372"/>
                <a:ext cx="540002" cy="540000"/>
                <a:chOff x="4181030" y="2419251"/>
                <a:chExt cx="540002" cy="540000"/>
              </a:xfrm>
            </p:grpSpPr>
            <p:sp>
              <p:nvSpPr>
                <p:cNvPr id="103" name="Oval 102">
                  <a:extLst>
                    <a:ext uri="{FF2B5EF4-FFF2-40B4-BE49-F238E27FC236}">
                      <a16:creationId xmlns:a16="http://schemas.microsoft.com/office/drawing/2014/main" id="{D53F5589-D0FB-4377-A83A-70C3504F74F7}"/>
                    </a:ext>
                  </a:extLst>
                </p:cNvPr>
                <p:cNvSpPr/>
                <p:nvPr/>
              </p:nvSpPr>
              <p:spPr>
                <a:xfrm>
                  <a:off x="4181030" y="2419251"/>
                  <a:ext cx="540002" cy="540000"/>
                </a:xfrm>
                <a:prstGeom prst="ellipse">
                  <a:avLst/>
                </a:prstGeom>
                <a:solidFill>
                  <a:schemeClr val="accent1"/>
                </a:solidFill>
                <a:ln w="57150" cap="rnd">
                  <a:noFill/>
                  <a:prstDash val="solid"/>
                  <a:round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9pPr>
                </a:lstStyle>
                <a:p>
                  <a:pPr algn="ctr" defTabSz="913765"/>
                  <a:endParaRPr lang="zh-CN" altLang="en-US" sz="200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04" name="Freeform: Shape 103">
                  <a:extLst>
                    <a:ext uri="{FF2B5EF4-FFF2-40B4-BE49-F238E27FC236}">
                      <a16:creationId xmlns:a16="http://schemas.microsoft.com/office/drawing/2014/main" id="{B5A0AF1D-4333-4648-814B-ADB52D1630AC}"/>
                    </a:ext>
                  </a:extLst>
                </p:cNvPr>
                <p:cNvSpPr/>
                <p:nvPr/>
              </p:nvSpPr>
              <p:spPr>
                <a:xfrm>
                  <a:off x="4344146" y="2580446"/>
                  <a:ext cx="213771" cy="234327"/>
                </a:xfrm>
                <a:custGeom>
                  <a:avLst/>
                  <a:gdLst>
                    <a:gd name="connsiteX0" fmla="*/ 248770 w 495300"/>
                    <a:gd name="connsiteY0" fmla="*/ 621 h 542925"/>
                    <a:gd name="connsiteX1" fmla="*/ 496420 w 495300"/>
                    <a:gd name="connsiteY1" fmla="*/ 248271 h 542925"/>
                    <a:gd name="connsiteX2" fmla="*/ 323827 w 495300"/>
                    <a:gd name="connsiteY2" fmla="*/ 484396 h 542925"/>
                    <a:gd name="connsiteX3" fmla="*/ 346973 w 495300"/>
                    <a:gd name="connsiteY3" fmla="*/ 524496 h 542925"/>
                    <a:gd name="connsiteX4" fmla="*/ 420220 w 495300"/>
                    <a:gd name="connsiteY4" fmla="*/ 524496 h 542925"/>
                    <a:gd name="connsiteX5" fmla="*/ 420220 w 495300"/>
                    <a:gd name="connsiteY5" fmla="*/ 543546 h 542925"/>
                    <a:gd name="connsiteX6" fmla="*/ 77320 w 495300"/>
                    <a:gd name="connsiteY6" fmla="*/ 543546 h 542925"/>
                    <a:gd name="connsiteX7" fmla="*/ 77320 w 495300"/>
                    <a:gd name="connsiteY7" fmla="*/ 524496 h 542925"/>
                    <a:gd name="connsiteX8" fmla="*/ 150567 w 495300"/>
                    <a:gd name="connsiteY8" fmla="*/ 524496 h 542925"/>
                    <a:gd name="connsiteX9" fmla="*/ 173713 w 495300"/>
                    <a:gd name="connsiteY9" fmla="*/ 484396 h 542925"/>
                    <a:gd name="connsiteX10" fmla="*/ 1120 w 495300"/>
                    <a:gd name="connsiteY10" fmla="*/ 248271 h 542925"/>
                    <a:gd name="connsiteX11" fmla="*/ 248770 w 495300"/>
                    <a:gd name="connsiteY11" fmla="*/ 621 h 542925"/>
                    <a:gd name="connsiteX12" fmla="*/ 192763 w 495300"/>
                    <a:gd name="connsiteY12" fmla="*/ 489539 h 542925"/>
                    <a:gd name="connsiteX13" fmla="*/ 172570 w 495300"/>
                    <a:gd name="connsiteY13" fmla="*/ 524496 h 542925"/>
                    <a:gd name="connsiteX14" fmla="*/ 324970 w 495300"/>
                    <a:gd name="connsiteY14" fmla="*/ 524496 h 542925"/>
                    <a:gd name="connsiteX15" fmla="*/ 304777 w 495300"/>
                    <a:gd name="connsiteY15" fmla="*/ 489539 h 542925"/>
                    <a:gd name="connsiteX16" fmla="*/ 248770 w 495300"/>
                    <a:gd name="connsiteY16" fmla="*/ 495921 h 542925"/>
                    <a:gd name="connsiteX17" fmla="*/ 192763 w 495300"/>
                    <a:gd name="connsiteY17" fmla="*/ 489539 h 542925"/>
                    <a:gd name="connsiteX18" fmla="*/ 248770 w 495300"/>
                    <a:gd name="connsiteY18" fmla="*/ 143496 h 542925"/>
                    <a:gd name="connsiteX19" fmla="*/ 143995 w 495300"/>
                    <a:gd name="connsiteY19" fmla="*/ 248271 h 542925"/>
                    <a:gd name="connsiteX20" fmla="*/ 248770 w 495300"/>
                    <a:gd name="connsiteY20" fmla="*/ 353046 h 542925"/>
                    <a:gd name="connsiteX21" fmla="*/ 353545 w 495300"/>
                    <a:gd name="connsiteY21" fmla="*/ 248271 h 542925"/>
                    <a:gd name="connsiteX22" fmla="*/ 248770 w 495300"/>
                    <a:gd name="connsiteY22" fmla="*/ 143496 h 542925"/>
                    <a:gd name="connsiteX23" fmla="*/ 367833 w 495300"/>
                    <a:gd name="connsiteY23" fmla="*/ 114921 h 542925"/>
                    <a:gd name="connsiteX24" fmla="*/ 353545 w 495300"/>
                    <a:gd name="connsiteY24" fmla="*/ 129209 h 542925"/>
                    <a:gd name="connsiteX25" fmla="*/ 367833 w 495300"/>
                    <a:gd name="connsiteY25" fmla="*/ 143496 h 542925"/>
                    <a:gd name="connsiteX26" fmla="*/ 382120 w 495300"/>
                    <a:gd name="connsiteY26" fmla="*/ 129209 h 542925"/>
                    <a:gd name="connsiteX27" fmla="*/ 367833 w 495300"/>
                    <a:gd name="connsiteY27" fmla="*/ 114921 h 5429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495300" h="542925">
                      <a:moveTo>
                        <a:pt x="248770" y="621"/>
                      </a:moveTo>
                      <a:cubicBezTo>
                        <a:pt x="385549" y="621"/>
                        <a:pt x="496420" y="111492"/>
                        <a:pt x="496420" y="248271"/>
                      </a:cubicBezTo>
                      <a:cubicBezTo>
                        <a:pt x="496420" y="358856"/>
                        <a:pt x="423935" y="452582"/>
                        <a:pt x="323827" y="484396"/>
                      </a:cubicBezTo>
                      <a:lnTo>
                        <a:pt x="346973" y="524496"/>
                      </a:lnTo>
                      <a:lnTo>
                        <a:pt x="420220" y="524496"/>
                      </a:lnTo>
                      <a:lnTo>
                        <a:pt x="420220" y="543546"/>
                      </a:lnTo>
                      <a:lnTo>
                        <a:pt x="77320" y="543546"/>
                      </a:lnTo>
                      <a:lnTo>
                        <a:pt x="77320" y="524496"/>
                      </a:lnTo>
                      <a:lnTo>
                        <a:pt x="150567" y="524496"/>
                      </a:lnTo>
                      <a:lnTo>
                        <a:pt x="173713" y="484396"/>
                      </a:lnTo>
                      <a:cubicBezTo>
                        <a:pt x="73605" y="452582"/>
                        <a:pt x="1120" y="358856"/>
                        <a:pt x="1120" y="248271"/>
                      </a:cubicBezTo>
                      <a:cubicBezTo>
                        <a:pt x="1120" y="111492"/>
                        <a:pt x="111991" y="621"/>
                        <a:pt x="248770" y="621"/>
                      </a:cubicBezTo>
                      <a:close/>
                      <a:moveTo>
                        <a:pt x="192763" y="489539"/>
                      </a:moveTo>
                      <a:lnTo>
                        <a:pt x="172570" y="524496"/>
                      </a:lnTo>
                      <a:lnTo>
                        <a:pt x="324970" y="524496"/>
                      </a:lnTo>
                      <a:lnTo>
                        <a:pt x="304777" y="489539"/>
                      </a:lnTo>
                      <a:cubicBezTo>
                        <a:pt x="286775" y="493730"/>
                        <a:pt x="268010" y="495921"/>
                        <a:pt x="248770" y="495921"/>
                      </a:cubicBezTo>
                      <a:cubicBezTo>
                        <a:pt x="229530" y="495921"/>
                        <a:pt x="210765" y="493730"/>
                        <a:pt x="192763" y="489539"/>
                      </a:cubicBezTo>
                      <a:close/>
                      <a:moveTo>
                        <a:pt x="248770" y="143496"/>
                      </a:moveTo>
                      <a:cubicBezTo>
                        <a:pt x="190858" y="143496"/>
                        <a:pt x="143995" y="190359"/>
                        <a:pt x="143995" y="248271"/>
                      </a:cubicBezTo>
                      <a:cubicBezTo>
                        <a:pt x="143995" y="306183"/>
                        <a:pt x="190858" y="353046"/>
                        <a:pt x="248770" y="353046"/>
                      </a:cubicBezTo>
                      <a:cubicBezTo>
                        <a:pt x="306682" y="353046"/>
                        <a:pt x="353545" y="306183"/>
                        <a:pt x="353545" y="248271"/>
                      </a:cubicBezTo>
                      <a:cubicBezTo>
                        <a:pt x="353545" y="190359"/>
                        <a:pt x="306682" y="143496"/>
                        <a:pt x="248770" y="143496"/>
                      </a:cubicBezTo>
                      <a:close/>
                      <a:moveTo>
                        <a:pt x="367833" y="114921"/>
                      </a:moveTo>
                      <a:cubicBezTo>
                        <a:pt x="359927" y="114921"/>
                        <a:pt x="353545" y="121303"/>
                        <a:pt x="353545" y="129209"/>
                      </a:cubicBezTo>
                      <a:cubicBezTo>
                        <a:pt x="353545" y="137114"/>
                        <a:pt x="359927" y="143496"/>
                        <a:pt x="367833" y="143496"/>
                      </a:cubicBezTo>
                      <a:cubicBezTo>
                        <a:pt x="375738" y="143496"/>
                        <a:pt x="382120" y="137114"/>
                        <a:pt x="382120" y="129209"/>
                      </a:cubicBezTo>
                      <a:cubicBezTo>
                        <a:pt x="382120" y="121303"/>
                        <a:pt x="375738" y="114921"/>
                        <a:pt x="367833" y="11492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2700" cap="rnd">
                  <a:noFill/>
                  <a:prstDash val="solid"/>
                  <a:round/>
                  <a:headEnd/>
                  <a:tailEnd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rmAutofit fontScale="55000" lnSpcReduction="20000"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9pPr>
                </a:lstStyle>
                <a:p>
                  <a:pPr algn="ctr" defTabSz="914354"/>
                  <a:endParaRPr lang="zh-CN" altLang="en-US" sz="2000" b="1" dirty="0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FE73C71E-D67E-4DA9-8942-8CF6BDC6B081}"/>
                  </a:ext>
                </a:extLst>
              </p:cNvPr>
              <p:cNvGrpSpPr/>
              <p:nvPr/>
            </p:nvGrpSpPr>
            <p:grpSpPr>
              <a:xfrm>
                <a:off x="3604975" y="3052637"/>
                <a:ext cx="1800532" cy="743026"/>
                <a:chOff x="2027829" y="3070605"/>
                <a:chExt cx="1800532" cy="743026"/>
              </a:xfrm>
            </p:grpSpPr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581EA534-A9E8-4BDE-A2F2-C3E8283D20A1}"/>
                    </a:ext>
                  </a:extLst>
                </p:cNvPr>
                <p:cNvSpPr txBox="1"/>
                <p:nvPr/>
              </p:nvSpPr>
              <p:spPr>
                <a:xfrm>
                  <a:off x="2027829" y="3070605"/>
                  <a:ext cx="1800532" cy="340735"/>
                </a:xfrm>
                <a:prstGeom prst="rect">
                  <a:avLst/>
                </a:prstGeom>
                <a:noFill/>
              </p:spPr>
              <p:txBody>
                <a:bodyPr wrap="none" lIns="90000" tIns="46800" rIns="90000" bIns="46800" rtlCol="0" anchor="b" anchorCtr="0">
                  <a:normAutofit/>
                </a:bodyPr>
                <a:lstStyle/>
                <a:p>
                  <a:pPr>
                    <a:lnSpc>
                      <a:spcPct val="100000"/>
                    </a:lnSpc>
                  </a:pPr>
                  <a:r>
                    <a:rPr lang="zh-CN" altLang="en-US" sz="1600" b="1" dirty="0"/>
                    <a:t>准备充分</a:t>
                  </a:r>
                </a:p>
              </p:txBody>
            </p:sp>
            <p:sp>
              <p:nvSpPr>
                <p:cNvPr id="50" name="Rectangle 49">
                  <a:extLst>
                    <a:ext uri="{FF2B5EF4-FFF2-40B4-BE49-F238E27FC236}">
                      <a16:creationId xmlns:a16="http://schemas.microsoft.com/office/drawing/2014/main" id="{421CAF43-2B68-4D48-93AF-8113340C3A47}"/>
                    </a:ext>
                  </a:extLst>
                </p:cNvPr>
                <p:cNvSpPr/>
                <p:nvPr/>
              </p:nvSpPr>
              <p:spPr>
                <a:xfrm flipH="1">
                  <a:off x="2027829" y="3411340"/>
                  <a:ext cx="1800532" cy="402291"/>
                </a:xfrm>
                <a:prstGeom prst="rect">
                  <a:avLst/>
                </a:prstGeom>
                <a:noFill/>
                <a:ln w="57150" cap="rnd">
                  <a:noFill/>
                  <a:prstDash val="solid"/>
                  <a:round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0000" tIns="46800" rIns="90000" bIns="46800" numCol="1" spcCol="0" rtlCol="0" fromWordArt="0" anchor="t" anchorCtr="0" forceAA="0" compatLnSpc="1">
                  <a:noAutofit/>
                </a:bodyPr>
                <a:lstStyle/>
                <a:p>
                  <a:pPr>
                    <a:lnSpc>
                      <a:spcPct val="120000"/>
                    </a:lnSpc>
                  </a:pPr>
                  <a:r>
                    <a:rPr lang="zh-CN" altLang="en-US" sz="1200" dirty="0">
                      <a:solidFill>
                        <a:schemeClr val="tx1"/>
                      </a:solidFill>
                    </a:rPr>
                    <a:t>投入时间和精力进行模拟答辩的准备</a:t>
                  </a:r>
                </a:p>
              </p:txBody>
            </p:sp>
          </p:grpSp>
        </p:grp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63E1A9E7-C216-4C39-9711-7501BAF77B8F}"/>
                </a:ext>
              </a:extLst>
            </p:cNvPr>
            <p:cNvGrpSpPr/>
            <p:nvPr/>
          </p:nvGrpSpPr>
          <p:grpSpPr>
            <a:xfrm>
              <a:off x="0" y="0"/>
              <a:ext cx="12192000" cy="6858001"/>
              <a:chOff x="0" y="0"/>
              <a:chExt cx="12192000" cy="6858001"/>
            </a:xfrm>
          </p:grpSpPr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F3ACCA2F-E4BA-4CD2-95E3-F63E743449BA}"/>
                  </a:ext>
                </a:extLst>
              </p:cNvPr>
              <p:cNvSpPr/>
              <p:nvPr/>
            </p:nvSpPr>
            <p:spPr>
              <a:xfrm>
                <a:off x="0" y="1317235"/>
                <a:ext cx="583246" cy="373338"/>
              </a:xfrm>
              <a:custGeom>
                <a:avLst/>
                <a:gdLst>
                  <a:gd name="connsiteX0" fmla="*/ 0 w 583246"/>
                  <a:gd name="connsiteY0" fmla="*/ 0 h 373338"/>
                  <a:gd name="connsiteX1" fmla="*/ 396577 w 583246"/>
                  <a:gd name="connsiteY1" fmla="*/ 0 h 373338"/>
                  <a:gd name="connsiteX2" fmla="*/ 583246 w 583246"/>
                  <a:gd name="connsiteY2" fmla="*/ 186669 h 373338"/>
                  <a:gd name="connsiteX3" fmla="*/ 396577 w 583246"/>
                  <a:gd name="connsiteY3" fmla="*/ 373338 h 373338"/>
                  <a:gd name="connsiteX4" fmla="*/ 0 w 583246"/>
                  <a:gd name="connsiteY4" fmla="*/ 373338 h 3733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83246" h="373338">
                    <a:moveTo>
                      <a:pt x="0" y="0"/>
                    </a:moveTo>
                    <a:lnTo>
                      <a:pt x="396577" y="0"/>
                    </a:lnTo>
                    <a:cubicBezTo>
                      <a:pt x="499671" y="0"/>
                      <a:pt x="583246" y="83575"/>
                      <a:pt x="583246" y="186669"/>
                    </a:cubicBezTo>
                    <a:cubicBezTo>
                      <a:pt x="583246" y="289763"/>
                      <a:pt x="499671" y="373338"/>
                      <a:pt x="396577" y="373338"/>
                    </a:cubicBezTo>
                    <a:lnTo>
                      <a:pt x="0" y="373338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alpha val="0"/>
                    </a:schemeClr>
                  </a:gs>
                  <a:gs pos="100000">
                    <a:schemeClr val="accent1">
                      <a:alpha val="20000"/>
                    </a:schemeClr>
                  </a:gs>
                </a:gsLst>
                <a:lin ang="2700000" scaled="1"/>
                <a:tileRect/>
              </a:gradFill>
              <a:ln w="57150" cap="rnd">
                <a:noFill/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 defTabSz="913765"/>
                <a:endParaRPr lang="zh-CN" altLang="en-US" sz="20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CCAC58ED-59A7-4840-A7B2-5E02607EC008}"/>
                  </a:ext>
                </a:extLst>
              </p:cNvPr>
              <p:cNvSpPr/>
              <p:nvPr/>
            </p:nvSpPr>
            <p:spPr>
              <a:xfrm>
                <a:off x="0" y="0"/>
                <a:ext cx="4788715" cy="1028436"/>
              </a:xfrm>
              <a:custGeom>
                <a:avLst/>
                <a:gdLst>
                  <a:gd name="connsiteX0" fmla="*/ 0 w 4788715"/>
                  <a:gd name="connsiteY0" fmla="*/ 0 h 1028436"/>
                  <a:gd name="connsiteX1" fmla="*/ 4784438 w 4788715"/>
                  <a:gd name="connsiteY1" fmla="*/ 0 h 1028436"/>
                  <a:gd name="connsiteX2" fmla="*/ 4788715 w 4788715"/>
                  <a:gd name="connsiteY2" fmla="*/ 42428 h 1028436"/>
                  <a:gd name="connsiteX3" fmla="*/ 3802707 w 4788715"/>
                  <a:gd name="connsiteY3" fmla="*/ 1028436 h 1028436"/>
                  <a:gd name="connsiteX4" fmla="*/ 0 w 4788715"/>
                  <a:gd name="connsiteY4" fmla="*/ 1028436 h 1028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88715" h="1028436">
                    <a:moveTo>
                      <a:pt x="0" y="0"/>
                    </a:moveTo>
                    <a:lnTo>
                      <a:pt x="4784438" y="0"/>
                    </a:lnTo>
                    <a:lnTo>
                      <a:pt x="4788715" y="42428"/>
                    </a:lnTo>
                    <a:cubicBezTo>
                      <a:pt x="4788715" y="586985"/>
                      <a:pt x="4347264" y="1028436"/>
                      <a:pt x="3802707" y="1028436"/>
                    </a:cubicBezTo>
                    <a:lnTo>
                      <a:pt x="0" y="1028436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alpha val="0"/>
                    </a:schemeClr>
                  </a:gs>
                  <a:gs pos="100000">
                    <a:schemeClr val="accent1">
                      <a:alpha val="20000"/>
                    </a:schemeClr>
                  </a:gs>
                </a:gsLst>
                <a:lin ang="2700000" scaled="1"/>
                <a:tileRect/>
              </a:gradFill>
              <a:ln w="57150" cap="rnd">
                <a:noFill/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 defTabSz="913765"/>
                <a:endParaRPr lang="zh-CN" altLang="en-US" sz="20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149B8B70-B682-43C7-BF4F-370F6FA2291F}"/>
                  </a:ext>
                </a:extLst>
              </p:cNvPr>
              <p:cNvSpPr/>
              <p:nvPr/>
            </p:nvSpPr>
            <p:spPr>
              <a:xfrm>
                <a:off x="11251195" y="5788306"/>
                <a:ext cx="940805" cy="373338"/>
              </a:xfrm>
              <a:custGeom>
                <a:avLst/>
                <a:gdLst>
                  <a:gd name="connsiteX0" fmla="*/ 186669 w 940805"/>
                  <a:gd name="connsiteY0" fmla="*/ 0 h 373338"/>
                  <a:gd name="connsiteX1" fmla="*/ 940805 w 940805"/>
                  <a:gd name="connsiteY1" fmla="*/ 0 h 373338"/>
                  <a:gd name="connsiteX2" fmla="*/ 940805 w 940805"/>
                  <a:gd name="connsiteY2" fmla="*/ 373338 h 373338"/>
                  <a:gd name="connsiteX3" fmla="*/ 186669 w 940805"/>
                  <a:gd name="connsiteY3" fmla="*/ 373338 h 373338"/>
                  <a:gd name="connsiteX4" fmla="*/ 0 w 940805"/>
                  <a:gd name="connsiteY4" fmla="*/ 186669 h 373338"/>
                  <a:gd name="connsiteX5" fmla="*/ 186669 w 940805"/>
                  <a:gd name="connsiteY5" fmla="*/ 0 h 3733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40805" h="373338">
                    <a:moveTo>
                      <a:pt x="186669" y="0"/>
                    </a:moveTo>
                    <a:lnTo>
                      <a:pt x="940805" y="0"/>
                    </a:lnTo>
                    <a:lnTo>
                      <a:pt x="940805" y="373338"/>
                    </a:lnTo>
                    <a:lnTo>
                      <a:pt x="186669" y="373338"/>
                    </a:lnTo>
                    <a:cubicBezTo>
                      <a:pt x="83575" y="373338"/>
                      <a:pt x="0" y="289763"/>
                      <a:pt x="0" y="186669"/>
                    </a:cubicBezTo>
                    <a:cubicBezTo>
                      <a:pt x="0" y="83575"/>
                      <a:pt x="83575" y="0"/>
                      <a:pt x="186669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alpha val="0"/>
                    </a:schemeClr>
                  </a:gs>
                  <a:gs pos="100000">
                    <a:schemeClr val="accent1">
                      <a:alpha val="20000"/>
                    </a:schemeClr>
                  </a:gs>
                </a:gsLst>
                <a:lin ang="2700000" scaled="1"/>
                <a:tileRect/>
              </a:gradFill>
              <a:ln w="57150" cap="rnd">
                <a:noFill/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 defTabSz="913765"/>
                <a:endParaRPr lang="zh-CN" altLang="en-US" sz="20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4413D833-5285-4A78-8086-6EA77BECBCAF}"/>
                  </a:ext>
                </a:extLst>
              </p:cNvPr>
              <p:cNvSpPr/>
              <p:nvPr/>
            </p:nvSpPr>
            <p:spPr>
              <a:xfrm>
                <a:off x="9294153" y="6367142"/>
                <a:ext cx="2897847" cy="490859"/>
              </a:xfrm>
              <a:custGeom>
                <a:avLst/>
                <a:gdLst>
                  <a:gd name="connsiteX0" fmla="*/ 402175 w 2897847"/>
                  <a:gd name="connsiteY0" fmla="*/ 0 h 490859"/>
                  <a:gd name="connsiteX1" fmla="*/ 2815222 w 2897847"/>
                  <a:gd name="connsiteY1" fmla="*/ 0 h 490859"/>
                  <a:gd name="connsiteX2" fmla="*/ 2896274 w 2897847"/>
                  <a:gd name="connsiteY2" fmla="*/ 8171 h 490859"/>
                  <a:gd name="connsiteX3" fmla="*/ 2897847 w 2897847"/>
                  <a:gd name="connsiteY3" fmla="*/ 8659 h 490859"/>
                  <a:gd name="connsiteX4" fmla="*/ 2897847 w 2897847"/>
                  <a:gd name="connsiteY4" fmla="*/ 490859 h 490859"/>
                  <a:gd name="connsiteX5" fmla="*/ 10540 w 2897847"/>
                  <a:gd name="connsiteY5" fmla="*/ 490859 h 490859"/>
                  <a:gd name="connsiteX6" fmla="*/ 8171 w 2897847"/>
                  <a:gd name="connsiteY6" fmla="*/ 483227 h 490859"/>
                  <a:gd name="connsiteX7" fmla="*/ 0 w 2897847"/>
                  <a:gd name="connsiteY7" fmla="*/ 402175 h 490859"/>
                  <a:gd name="connsiteX8" fmla="*/ 402175 w 2897847"/>
                  <a:gd name="connsiteY8" fmla="*/ 0 h 4908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897847" h="490859">
                    <a:moveTo>
                      <a:pt x="402175" y="0"/>
                    </a:moveTo>
                    <a:lnTo>
                      <a:pt x="2815222" y="0"/>
                    </a:lnTo>
                    <a:cubicBezTo>
                      <a:pt x="2842986" y="0"/>
                      <a:pt x="2870094" y="2814"/>
                      <a:pt x="2896274" y="8171"/>
                    </a:cubicBezTo>
                    <a:lnTo>
                      <a:pt x="2897847" y="8659"/>
                    </a:lnTo>
                    <a:lnTo>
                      <a:pt x="2897847" y="490859"/>
                    </a:lnTo>
                    <a:lnTo>
                      <a:pt x="10540" y="490859"/>
                    </a:lnTo>
                    <a:lnTo>
                      <a:pt x="8171" y="483227"/>
                    </a:lnTo>
                    <a:cubicBezTo>
                      <a:pt x="2814" y="457047"/>
                      <a:pt x="0" y="429940"/>
                      <a:pt x="0" y="402175"/>
                    </a:cubicBezTo>
                    <a:cubicBezTo>
                      <a:pt x="0" y="180060"/>
                      <a:pt x="180060" y="0"/>
                      <a:pt x="402175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alpha val="0"/>
                    </a:schemeClr>
                  </a:gs>
                  <a:gs pos="100000">
                    <a:schemeClr val="accent1">
                      <a:alpha val="20000"/>
                    </a:schemeClr>
                  </a:gs>
                </a:gsLst>
                <a:lin ang="2700000" scaled="1"/>
                <a:tileRect/>
              </a:gradFill>
              <a:ln w="57150" cap="rnd">
                <a:noFill/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 defTabSz="913765"/>
                <a:endParaRPr lang="zh-CN" altLang="en-US" sz="2000" b="1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7BECBB45-B43C-4957-A2C7-BBC6CD4B8B73}"/>
                </a:ext>
              </a:extLst>
            </p:cNvPr>
            <p:cNvGrpSpPr/>
            <p:nvPr/>
          </p:nvGrpSpPr>
          <p:grpSpPr>
            <a:xfrm>
              <a:off x="664686" y="4622592"/>
              <a:ext cx="2994171" cy="900000"/>
              <a:chOff x="664686" y="4622592"/>
              <a:chExt cx="2994171" cy="900000"/>
            </a:xfrm>
          </p:grpSpPr>
          <p:sp>
            <p:nvSpPr>
              <p:cNvPr id="98" name="Rectangle: Rounded Corners 97">
                <a:extLst>
                  <a:ext uri="{FF2B5EF4-FFF2-40B4-BE49-F238E27FC236}">
                    <a16:creationId xmlns:a16="http://schemas.microsoft.com/office/drawing/2014/main" id="{22EBA39A-FCBF-4FE7-9841-F18249AE5162}"/>
                  </a:ext>
                </a:extLst>
              </p:cNvPr>
              <p:cNvSpPr/>
              <p:nvPr/>
            </p:nvSpPr>
            <p:spPr>
              <a:xfrm>
                <a:off x="664686" y="4622592"/>
                <a:ext cx="2994171" cy="900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50000"/>
                  <a:alpha val="10000"/>
                </a:schemeClr>
              </a:solidFill>
              <a:ln w="57150" cap="rnd">
                <a:noFill/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rmAutofit/>
              </a:bodyPr>
              <a:lstStyle/>
              <a:p>
                <a:pPr algn="ctr" defTabSz="913765"/>
                <a:endParaRPr lang="zh-CN" altLang="en-US" sz="2000" b="1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71" name="Group 70">
                <a:extLst>
                  <a:ext uri="{FF2B5EF4-FFF2-40B4-BE49-F238E27FC236}">
                    <a16:creationId xmlns:a16="http://schemas.microsoft.com/office/drawing/2014/main" id="{7432441A-E978-441A-BA5F-6CAAD14765F7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844686" y="4802592"/>
                <a:ext cx="540002" cy="540000"/>
                <a:chOff x="2980071" y="1714401"/>
                <a:chExt cx="540002" cy="540000"/>
              </a:xfrm>
            </p:grpSpPr>
            <p:sp>
              <p:nvSpPr>
                <p:cNvPr id="75" name="Oval 74">
                  <a:extLst>
                    <a:ext uri="{FF2B5EF4-FFF2-40B4-BE49-F238E27FC236}">
                      <a16:creationId xmlns:a16="http://schemas.microsoft.com/office/drawing/2014/main" id="{BAC1CA26-6CCE-432F-B189-85EE3562F7B5}"/>
                    </a:ext>
                  </a:extLst>
                </p:cNvPr>
                <p:cNvSpPr/>
                <p:nvPr/>
              </p:nvSpPr>
              <p:spPr>
                <a:xfrm>
                  <a:off x="2980071" y="1714401"/>
                  <a:ext cx="540002" cy="540000"/>
                </a:xfrm>
                <a:prstGeom prst="ellipse">
                  <a:avLst/>
                </a:prstGeom>
                <a:solidFill>
                  <a:schemeClr val="accent1"/>
                </a:solidFill>
                <a:ln w="57150" cap="rnd">
                  <a:noFill/>
                  <a:prstDash val="solid"/>
                  <a:round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normAutofit lnSpcReduction="10000"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9pPr>
                </a:lstStyle>
                <a:p>
                  <a:pPr algn="ctr" defTabSz="913765"/>
                  <a:endParaRPr lang="zh-CN" altLang="en-US" sz="200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76" name="Freeform: Shape 75">
                  <a:extLst>
                    <a:ext uri="{FF2B5EF4-FFF2-40B4-BE49-F238E27FC236}">
                      <a16:creationId xmlns:a16="http://schemas.microsoft.com/office/drawing/2014/main" id="{7C87DBC6-05E7-48CB-B6EB-B9EF3300BBF4}"/>
                    </a:ext>
                  </a:extLst>
                </p:cNvPr>
                <p:cNvSpPr/>
                <p:nvPr/>
              </p:nvSpPr>
              <p:spPr>
                <a:xfrm>
                  <a:off x="3132909" y="1896529"/>
                  <a:ext cx="234327" cy="175744"/>
                </a:xfrm>
                <a:custGeom>
                  <a:avLst/>
                  <a:gdLst>
                    <a:gd name="connsiteX0" fmla="*/ 505433 w 533400"/>
                    <a:gd name="connsiteY0" fmla="*/ 621 h 400050"/>
                    <a:gd name="connsiteX1" fmla="*/ 534008 w 533400"/>
                    <a:gd name="connsiteY1" fmla="*/ 29196 h 400050"/>
                    <a:gd name="connsiteX2" fmla="*/ 534008 w 533400"/>
                    <a:gd name="connsiteY2" fmla="*/ 372096 h 400050"/>
                    <a:gd name="connsiteX3" fmla="*/ 505433 w 533400"/>
                    <a:gd name="connsiteY3" fmla="*/ 400671 h 400050"/>
                    <a:gd name="connsiteX4" fmla="*/ 29183 w 533400"/>
                    <a:gd name="connsiteY4" fmla="*/ 400671 h 400050"/>
                    <a:gd name="connsiteX5" fmla="*/ 608 w 533400"/>
                    <a:gd name="connsiteY5" fmla="*/ 372096 h 400050"/>
                    <a:gd name="connsiteX6" fmla="*/ 608 w 533400"/>
                    <a:gd name="connsiteY6" fmla="*/ 29196 h 400050"/>
                    <a:gd name="connsiteX7" fmla="*/ 29183 w 533400"/>
                    <a:gd name="connsiteY7" fmla="*/ 621 h 400050"/>
                    <a:gd name="connsiteX8" fmla="*/ 505433 w 533400"/>
                    <a:gd name="connsiteY8" fmla="*/ 621 h 400050"/>
                    <a:gd name="connsiteX9" fmla="*/ 391419 w 533400"/>
                    <a:gd name="connsiteY9" fmla="*/ 198646 h 400050"/>
                    <a:gd name="connsiteX10" fmla="*/ 351414 w 533400"/>
                    <a:gd name="connsiteY10" fmla="*/ 204170 h 400050"/>
                    <a:gd name="connsiteX11" fmla="*/ 351414 w 533400"/>
                    <a:gd name="connsiteY11" fmla="*/ 204170 h 400050"/>
                    <a:gd name="connsiteX12" fmla="*/ 267118 w 533400"/>
                    <a:gd name="connsiteY12" fmla="*/ 315613 h 400050"/>
                    <a:gd name="connsiteX13" fmla="*/ 264641 w 533400"/>
                    <a:gd name="connsiteY13" fmla="*/ 318470 h 400050"/>
                    <a:gd name="connsiteX14" fmla="*/ 224255 w 533400"/>
                    <a:gd name="connsiteY14" fmla="*/ 318756 h 400050"/>
                    <a:gd name="connsiteX15" fmla="*/ 224255 w 533400"/>
                    <a:gd name="connsiteY15" fmla="*/ 318756 h 400050"/>
                    <a:gd name="connsiteX16" fmla="*/ 162152 w 533400"/>
                    <a:gd name="connsiteY16" fmla="*/ 257415 h 400050"/>
                    <a:gd name="connsiteX17" fmla="*/ 160247 w 533400"/>
                    <a:gd name="connsiteY17" fmla="*/ 255701 h 400050"/>
                    <a:gd name="connsiteX18" fmla="*/ 120052 w 533400"/>
                    <a:gd name="connsiteY18" fmla="*/ 259606 h 400050"/>
                    <a:gd name="connsiteX19" fmla="*/ 120052 w 533400"/>
                    <a:gd name="connsiteY19" fmla="*/ 259606 h 400050"/>
                    <a:gd name="connsiteX20" fmla="*/ 32517 w 533400"/>
                    <a:gd name="connsiteY20" fmla="*/ 366095 h 400050"/>
                    <a:gd name="connsiteX21" fmla="*/ 30326 w 533400"/>
                    <a:gd name="connsiteY21" fmla="*/ 372096 h 400050"/>
                    <a:gd name="connsiteX22" fmla="*/ 39851 w 533400"/>
                    <a:gd name="connsiteY22" fmla="*/ 381621 h 400050"/>
                    <a:gd name="connsiteX23" fmla="*/ 39851 w 533400"/>
                    <a:gd name="connsiteY23" fmla="*/ 381621 h 400050"/>
                    <a:gd name="connsiteX24" fmla="*/ 497242 w 533400"/>
                    <a:gd name="connsiteY24" fmla="*/ 381621 h 400050"/>
                    <a:gd name="connsiteX25" fmla="*/ 502480 w 533400"/>
                    <a:gd name="connsiteY25" fmla="*/ 380002 h 400050"/>
                    <a:gd name="connsiteX26" fmla="*/ 505147 w 533400"/>
                    <a:gd name="connsiteY26" fmla="*/ 366762 h 400050"/>
                    <a:gd name="connsiteX27" fmla="*/ 505147 w 533400"/>
                    <a:gd name="connsiteY27" fmla="*/ 366762 h 400050"/>
                    <a:gd name="connsiteX28" fmla="*/ 397991 w 533400"/>
                    <a:gd name="connsiteY28" fmla="*/ 205504 h 400050"/>
                    <a:gd name="connsiteX29" fmla="*/ 391419 w 533400"/>
                    <a:gd name="connsiteY29" fmla="*/ 198646 h 400050"/>
                    <a:gd name="connsiteX30" fmla="*/ 95858 w 533400"/>
                    <a:gd name="connsiteY30" fmla="*/ 57771 h 400050"/>
                    <a:gd name="connsiteX31" fmla="*/ 57758 w 533400"/>
                    <a:gd name="connsiteY31" fmla="*/ 95871 h 400050"/>
                    <a:gd name="connsiteX32" fmla="*/ 95858 w 533400"/>
                    <a:gd name="connsiteY32" fmla="*/ 133971 h 400050"/>
                    <a:gd name="connsiteX33" fmla="*/ 133958 w 533400"/>
                    <a:gd name="connsiteY33" fmla="*/ 95871 h 400050"/>
                    <a:gd name="connsiteX34" fmla="*/ 95858 w 533400"/>
                    <a:gd name="connsiteY34" fmla="*/ 57771 h 400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</a:cxnLst>
                  <a:rect l="l" t="t" r="r" b="b"/>
                  <a:pathLst>
                    <a:path w="533400" h="400050">
                      <a:moveTo>
                        <a:pt x="505433" y="621"/>
                      </a:moveTo>
                      <a:cubicBezTo>
                        <a:pt x="521245" y="621"/>
                        <a:pt x="534008" y="13385"/>
                        <a:pt x="534008" y="29196"/>
                      </a:cubicBezTo>
                      <a:lnTo>
                        <a:pt x="534008" y="372096"/>
                      </a:lnTo>
                      <a:cubicBezTo>
                        <a:pt x="534008" y="387907"/>
                        <a:pt x="521245" y="400671"/>
                        <a:pt x="505433" y="400671"/>
                      </a:cubicBezTo>
                      <a:lnTo>
                        <a:pt x="29183" y="400671"/>
                      </a:lnTo>
                      <a:cubicBezTo>
                        <a:pt x="13371" y="400671"/>
                        <a:pt x="608" y="387907"/>
                        <a:pt x="608" y="372096"/>
                      </a:cubicBezTo>
                      <a:lnTo>
                        <a:pt x="608" y="29196"/>
                      </a:lnTo>
                      <a:cubicBezTo>
                        <a:pt x="608" y="13385"/>
                        <a:pt x="13371" y="621"/>
                        <a:pt x="29183" y="621"/>
                      </a:cubicBezTo>
                      <a:lnTo>
                        <a:pt x="505433" y="621"/>
                      </a:lnTo>
                      <a:close/>
                      <a:moveTo>
                        <a:pt x="391419" y="198646"/>
                      </a:moveTo>
                      <a:cubicBezTo>
                        <a:pt x="378846" y="189121"/>
                        <a:pt x="360939" y="191597"/>
                        <a:pt x="351414" y="204170"/>
                      </a:cubicBezTo>
                      <a:lnTo>
                        <a:pt x="351414" y="204170"/>
                      </a:lnTo>
                      <a:lnTo>
                        <a:pt x="267118" y="315613"/>
                      </a:lnTo>
                      <a:cubicBezTo>
                        <a:pt x="266355" y="316660"/>
                        <a:pt x="265498" y="317518"/>
                        <a:pt x="264641" y="318470"/>
                      </a:cubicBezTo>
                      <a:cubicBezTo>
                        <a:pt x="253592" y="329710"/>
                        <a:pt x="235495" y="329805"/>
                        <a:pt x="224255" y="318756"/>
                      </a:cubicBezTo>
                      <a:lnTo>
                        <a:pt x="224255" y="318756"/>
                      </a:lnTo>
                      <a:lnTo>
                        <a:pt x="162152" y="257415"/>
                      </a:lnTo>
                      <a:cubicBezTo>
                        <a:pt x="161485" y="256844"/>
                        <a:pt x="160914" y="256177"/>
                        <a:pt x="160247" y="255701"/>
                      </a:cubicBezTo>
                      <a:cubicBezTo>
                        <a:pt x="148055" y="245699"/>
                        <a:pt x="130053" y="247414"/>
                        <a:pt x="120052" y="259606"/>
                      </a:cubicBezTo>
                      <a:lnTo>
                        <a:pt x="120052" y="259606"/>
                      </a:lnTo>
                      <a:lnTo>
                        <a:pt x="32517" y="366095"/>
                      </a:lnTo>
                      <a:cubicBezTo>
                        <a:pt x="31088" y="367810"/>
                        <a:pt x="30326" y="369905"/>
                        <a:pt x="30326" y="372096"/>
                      </a:cubicBezTo>
                      <a:cubicBezTo>
                        <a:pt x="30326" y="377335"/>
                        <a:pt x="34612" y="381621"/>
                        <a:pt x="39851" y="381621"/>
                      </a:cubicBezTo>
                      <a:lnTo>
                        <a:pt x="39851" y="381621"/>
                      </a:lnTo>
                      <a:lnTo>
                        <a:pt x="497242" y="381621"/>
                      </a:lnTo>
                      <a:cubicBezTo>
                        <a:pt x="499146" y="381621"/>
                        <a:pt x="500956" y="381050"/>
                        <a:pt x="502480" y="380002"/>
                      </a:cubicBezTo>
                      <a:cubicBezTo>
                        <a:pt x="506862" y="377049"/>
                        <a:pt x="508005" y="371144"/>
                        <a:pt x="505147" y="366762"/>
                      </a:cubicBezTo>
                      <a:lnTo>
                        <a:pt x="505147" y="366762"/>
                      </a:lnTo>
                      <a:lnTo>
                        <a:pt x="397991" y="205504"/>
                      </a:lnTo>
                      <a:cubicBezTo>
                        <a:pt x="396181" y="202932"/>
                        <a:pt x="393990" y="200551"/>
                        <a:pt x="391419" y="198646"/>
                      </a:cubicBezTo>
                      <a:close/>
                      <a:moveTo>
                        <a:pt x="95858" y="57771"/>
                      </a:moveTo>
                      <a:cubicBezTo>
                        <a:pt x="74808" y="57771"/>
                        <a:pt x="57758" y="74821"/>
                        <a:pt x="57758" y="95871"/>
                      </a:cubicBezTo>
                      <a:cubicBezTo>
                        <a:pt x="57758" y="116921"/>
                        <a:pt x="74808" y="133971"/>
                        <a:pt x="95858" y="133971"/>
                      </a:cubicBezTo>
                      <a:cubicBezTo>
                        <a:pt x="116908" y="133971"/>
                        <a:pt x="133958" y="116921"/>
                        <a:pt x="133958" y="95871"/>
                      </a:cubicBezTo>
                      <a:cubicBezTo>
                        <a:pt x="133958" y="74821"/>
                        <a:pt x="116908" y="57771"/>
                        <a:pt x="95858" y="5777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2700" cap="rnd">
                  <a:noFill/>
                  <a:prstDash val="solid"/>
                  <a:round/>
                  <a:headEnd/>
                  <a:tailEnd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rmAutofit fontScale="25000" lnSpcReduction="20000"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9pPr>
                </a:lstStyle>
                <a:p>
                  <a:pPr algn="ctr" defTabSz="914354"/>
                  <a:endParaRPr lang="zh-CN" altLang="en-US" sz="2000" b="1" dirty="0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100" name="Group 99">
                <a:extLst>
                  <a:ext uri="{FF2B5EF4-FFF2-40B4-BE49-F238E27FC236}">
                    <a16:creationId xmlns:a16="http://schemas.microsoft.com/office/drawing/2014/main" id="{9629753B-BF16-484F-AADF-9119DB7A8C3F}"/>
                  </a:ext>
                </a:extLst>
              </p:cNvPr>
              <p:cNvGrpSpPr/>
              <p:nvPr/>
            </p:nvGrpSpPr>
            <p:grpSpPr>
              <a:xfrm>
                <a:off x="1640307" y="4731857"/>
                <a:ext cx="1800532" cy="743026"/>
                <a:chOff x="2027829" y="3070605"/>
                <a:chExt cx="1800532" cy="743026"/>
              </a:xfrm>
            </p:grpSpPr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8FF1F6E7-C854-4A81-8FAA-98A96481121B}"/>
                    </a:ext>
                  </a:extLst>
                </p:cNvPr>
                <p:cNvSpPr txBox="1"/>
                <p:nvPr/>
              </p:nvSpPr>
              <p:spPr>
                <a:xfrm>
                  <a:off x="2027829" y="3070605"/>
                  <a:ext cx="1800532" cy="340735"/>
                </a:xfrm>
                <a:prstGeom prst="rect">
                  <a:avLst/>
                </a:prstGeom>
                <a:noFill/>
              </p:spPr>
              <p:txBody>
                <a:bodyPr wrap="none" lIns="90000" tIns="46800" rIns="90000" bIns="46800" rtlCol="0" anchor="b" anchorCtr="0">
                  <a:normAutofit/>
                </a:bodyPr>
                <a:lstStyle/>
                <a:p>
                  <a:pPr>
                    <a:lnSpc>
                      <a:spcPct val="100000"/>
                    </a:lnSpc>
                  </a:pPr>
                  <a:r>
                    <a:rPr lang="zh-CN" altLang="en-US" sz="1600" b="1" dirty="0"/>
                    <a:t>选择评委</a:t>
                  </a:r>
                </a:p>
              </p:txBody>
            </p:sp>
            <p:sp>
              <p:nvSpPr>
                <p:cNvPr id="102" name="Rectangle 101">
                  <a:extLst>
                    <a:ext uri="{FF2B5EF4-FFF2-40B4-BE49-F238E27FC236}">
                      <a16:creationId xmlns:a16="http://schemas.microsoft.com/office/drawing/2014/main" id="{C1CE71FC-A240-41DC-8FE9-4490659F7804}"/>
                    </a:ext>
                  </a:extLst>
                </p:cNvPr>
                <p:cNvSpPr/>
                <p:nvPr/>
              </p:nvSpPr>
              <p:spPr>
                <a:xfrm flipH="1">
                  <a:off x="2027829" y="3411340"/>
                  <a:ext cx="1800532" cy="402291"/>
                </a:xfrm>
                <a:prstGeom prst="rect">
                  <a:avLst/>
                </a:prstGeom>
                <a:noFill/>
                <a:ln w="57150" cap="rnd">
                  <a:noFill/>
                  <a:prstDash val="solid"/>
                  <a:round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0000" tIns="46800" rIns="90000" bIns="46800" numCol="1" spcCol="0" rtlCol="0" fromWordArt="0" anchor="t" anchorCtr="0" forceAA="0" compatLnSpc="1">
                  <a:noAutofit/>
                </a:bodyPr>
                <a:lstStyle/>
                <a:p>
                  <a:pPr>
                    <a:lnSpc>
                      <a:spcPct val="120000"/>
                    </a:lnSpc>
                  </a:pPr>
                  <a:r>
                    <a:rPr lang="zh-CN" altLang="en-US" sz="1200" dirty="0">
                      <a:solidFill>
                        <a:schemeClr val="tx1"/>
                      </a:solidFill>
                    </a:rPr>
                    <a:t>邀请有相关研究背景的专家担任评委</a:t>
                  </a:r>
                </a:p>
              </p:txBody>
            </p:sp>
          </p:grp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8EC99292-8362-4E62-AD4C-BD1AB57BAD44}"/>
                </a:ext>
              </a:extLst>
            </p:cNvPr>
            <p:cNvGrpSpPr/>
            <p:nvPr/>
          </p:nvGrpSpPr>
          <p:grpSpPr>
            <a:xfrm>
              <a:off x="6558690" y="2943372"/>
              <a:ext cx="2994171" cy="900000"/>
              <a:chOff x="6558690" y="2943372"/>
              <a:chExt cx="2994171" cy="900000"/>
            </a:xfrm>
          </p:grpSpPr>
          <p:sp>
            <p:nvSpPr>
              <p:cNvPr id="106" name="Rectangle: Rounded Corners 105">
                <a:extLst>
                  <a:ext uri="{FF2B5EF4-FFF2-40B4-BE49-F238E27FC236}">
                    <a16:creationId xmlns:a16="http://schemas.microsoft.com/office/drawing/2014/main" id="{8E3C2B48-B1B1-41E1-BDFA-26EE6C3ABE93}"/>
                  </a:ext>
                </a:extLst>
              </p:cNvPr>
              <p:cNvSpPr/>
              <p:nvPr/>
            </p:nvSpPr>
            <p:spPr>
              <a:xfrm>
                <a:off x="6558690" y="2943372"/>
                <a:ext cx="2994171" cy="900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50000"/>
                  <a:alpha val="10000"/>
                </a:schemeClr>
              </a:solidFill>
              <a:ln w="57150" cap="rnd">
                <a:noFill/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rmAutofit/>
              </a:bodyPr>
              <a:lstStyle/>
              <a:p>
                <a:pPr algn="ctr" defTabSz="913765"/>
                <a:endParaRPr lang="zh-CN" altLang="en-US" sz="2000" b="1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167" name="Group 166">
                <a:extLst>
                  <a:ext uri="{FF2B5EF4-FFF2-40B4-BE49-F238E27FC236}">
                    <a16:creationId xmlns:a16="http://schemas.microsoft.com/office/drawing/2014/main" id="{6EF0BED0-90CC-4E22-B830-9F6E8342460C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6738690" y="3123372"/>
                <a:ext cx="540002" cy="540000"/>
                <a:chOff x="8475800" y="2419251"/>
                <a:chExt cx="540002" cy="540000"/>
              </a:xfrm>
            </p:grpSpPr>
            <p:sp>
              <p:nvSpPr>
                <p:cNvPr id="171" name="Oval 170">
                  <a:extLst>
                    <a:ext uri="{FF2B5EF4-FFF2-40B4-BE49-F238E27FC236}">
                      <a16:creationId xmlns:a16="http://schemas.microsoft.com/office/drawing/2014/main" id="{FF3B45C6-3F29-465A-96CC-1BD8DCB41FA0}"/>
                    </a:ext>
                  </a:extLst>
                </p:cNvPr>
                <p:cNvSpPr/>
                <p:nvPr/>
              </p:nvSpPr>
              <p:spPr>
                <a:xfrm>
                  <a:off x="8475800" y="2419251"/>
                  <a:ext cx="540002" cy="540000"/>
                </a:xfrm>
                <a:prstGeom prst="ellipse">
                  <a:avLst/>
                </a:prstGeom>
                <a:solidFill>
                  <a:schemeClr val="accent1"/>
                </a:solidFill>
                <a:ln w="57150" cap="rnd">
                  <a:noFill/>
                  <a:prstDash val="solid"/>
                  <a:round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normAutofit lnSpcReduction="10000"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9pPr>
                </a:lstStyle>
                <a:p>
                  <a:pPr algn="ctr" defTabSz="913765"/>
                  <a:endParaRPr lang="zh-CN" altLang="en-US" sz="200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72" name="Freeform: Shape 171">
                  <a:extLst>
                    <a:ext uri="{FF2B5EF4-FFF2-40B4-BE49-F238E27FC236}">
                      <a16:creationId xmlns:a16="http://schemas.microsoft.com/office/drawing/2014/main" id="{CE5587A7-4AC1-45BC-8FFC-0FDD916A9C83}"/>
                    </a:ext>
                  </a:extLst>
                </p:cNvPr>
                <p:cNvSpPr/>
                <p:nvPr/>
              </p:nvSpPr>
              <p:spPr>
                <a:xfrm>
                  <a:off x="8628638" y="2604313"/>
                  <a:ext cx="234327" cy="186593"/>
                </a:xfrm>
                <a:custGeom>
                  <a:avLst/>
                  <a:gdLst>
                    <a:gd name="connsiteX0" fmla="*/ 486767 w 514350"/>
                    <a:gd name="connsiteY0" fmla="*/ 621 h 409575"/>
                    <a:gd name="connsiteX1" fmla="*/ 515342 w 514350"/>
                    <a:gd name="connsiteY1" fmla="*/ 29196 h 409575"/>
                    <a:gd name="connsiteX2" fmla="*/ 515342 w 514350"/>
                    <a:gd name="connsiteY2" fmla="*/ 324471 h 409575"/>
                    <a:gd name="connsiteX3" fmla="*/ 486767 w 514350"/>
                    <a:gd name="connsiteY3" fmla="*/ 353046 h 409575"/>
                    <a:gd name="connsiteX4" fmla="*/ 192159 w 514350"/>
                    <a:gd name="connsiteY4" fmla="*/ 353046 h 409575"/>
                    <a:gd name="connsiteX5" fmla="*/ 115387 w 514350"/>
                    <a:gd name="connsiteY5" fmla="*/ 410196 h 409575"/>
                    <a:gd name="connsiteX6" fmla="*/ 115387 w 514350"/>
                    <a:gd name="connsiteY6" fmla="*/ 353046 h 409575"/>
                    <a:gd name="connsiteX7" fmla="*/ 29567 w 514350"/>
                    <a:gd name="connsiteY7" fmla="*/ 353046 h 409575"/>
                    <a:gd name="connsiteX8" fmla="*/ 992 w 514350"/>
                    <a:gd name="connsiteY8" fmla="*/ 324471 h 409575"/>
                    <a:gd name="connsiteX9" fmla="*/ 992 w 514350"/>
                    <a:gd name="connsiteY9" fmla="*/ 29196 h 409575"/>
                    <a:gd name="connsiteX10" fmla="*/ 29567 w 514350"/>
                    <a:gd name="connsiteY10" fmla="*/ 621 h 409575"/>
                    <a:gd name="connsiteX11" fmla="*/ 486767 w 514350"/>
                    <a:gd name="connsiteY11" fmla="*/ 621 h 409575"/>
                    <a:gd name="connsiteX12" fmla="*/ 124817 w 514350"/>
                    <a:gd name="connsiteY12" fmla="*/ 143496 h 409575"/>
                    <a:gd name="connsiteX13" fmla="*/ 91480 w 514350"/>
                    <a:gd name="connsiteY13" fmla="*/ 176834 h 409575"/>
                    <a:gd name="connsiteX14" fmla="*/ 124817 w 514350"/>
                    <a:gd name="connsiteY14" fmla="*/ 210171 h 409575"/>
                    <a:gd name="connsiteX15" fmla="*/ 158155 w 514350"/>
                    <a:gd name="connsiteY15" fmla="*/ 176834 h 409575"/>
                    <a:gd name="connsiteX16" fmla="*/ 124817 w 514350"/>
                    <a:gd name="connsiteY16" fmla="*/ 143496 h 409575"/>
                    <a:gd name="connsiteX17" fmla="*/ 258167 w 514350"/>
                    <a:gd name="connsiteY17" fmla="*/ 143496 h 409575"/>
                    <a:gd name="connsiteX18" fmla="*/ 224830 w 514350"/>
                    <a:gd name="connsiteY18" fmla="*/ 176834 h 409575"/>
                    <a:gd name="connsiteX19" fmla="*/ 258167 w 514350"/>
                    <a:gd name="connsiteY19" fmla="*/ 210171 h 409575"/>
                    <a:gd name="connsiteX20" fmla="*/ 291505 w 514350"/>
                    <a:gd name="connsiteY20" fmla="*/ 176834 h 409575"/>
                    <a:gd name="connsiteX21" fmla="*/ 258167 w 514350"/>
                    <a:gd name="connsiteY21" fmla="*/ 143496 h 409575"/>
                    <a:gd name="connsiteX22" fmla="*/ 391517 w 514350"/>
                    <a:gd name="connsiteY22" fmla="*/ 143496 h 409575"/>
                    <a:gd name="connsiteX23" fmla="*/ 358180 w 514350"/>
                    <a:gd name="connsiteY23" fmla="*/ 176834 h 409575"/>
                    <a:gd name="connsiteX24" fmla="*/ 391517 w 514350"/>
                    <a:gd name="connsiteY24" fmla="*/ 210171 h 409575"/>
                    <a:gd name="connsiteX25" fmla="*/ 424855 w 514350"/>
                    <a:gd name="connsiteY25" fmla="*/ 176834 h 409575"/>
                    <a:gd name="connsiteX26" fmla="*/ 391517 w 514350"/>
                    <a:gd name="connsiteY26" fmla="*/ 143496 h 4095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514350" h="409575">
                      <a:moveTo>
                        <a:pt x="486767" y="621"/>
                      </a:moveTo>
                      <a:cubicBezTo>
                        <a:pt x="502579" y="621"/>
                        <a:pt x="515342" y="13385"/>
                        <a:pt x="515342" y="29196"/>
                      </a:cubicBezTo>
                      <a:lnTo>
                        <a:pt x="515342" y="324471"/>
                      </a:lnTo>
                      <a:cubicBezTo>
                        <a:pt x="515342" y="340282"/>
                        <a:pt x="502579" y="353046"/>
                        <a:pt x="486767" y="353046"/>
                      </a:cubicBezTo>
                      <a:lnTo>
                        <a:pt x="192159" y="353046"/>
                      </a:lnTo>
                      <a:lnTo>
                        <a:pt x="115387" y="410196"/>
                      </a:lnTo>
                      <a:lnTo>
                        <a:pt x="115387" y="353046"/>
                      </a:lnTo>
                      <a:lnTo>
                        <a:pt x="29567" y="353046"/>
                      </a:lnTo>
                      <a:cubicBezTo>
                        <a:pt x="13755" y="353046"/>
                        <a:pt x="992" y="340282"/>
                        <a:pt x="992" y="324471"/>
                      </a:cubicBezTo>
                      <a:lnTo>
                        <a:pt x="992" y="29196"/>
                      </a:lnTo>
                      <a:cubicBezTo>
                        <a:pt x="992" y="13385"/>
                        <a:pt x="13755" y="621"/>
                        <a:pt x="29567" y="621"/>
                      </a:cubicBezTo>
                      <a:lnTo>
                        <a:pt x="486767" y="621"/>
                      </a:lnTo>
                      <a:close/>
                      <a:moveTo>
                        <a:pt x="124817" y="143496"/>
                      </a:moveTo>
                      <a:cubicBezTo>
                        <a:pt x="106434" y="143496"/>
                        <a:pt x="91480" y="158450"/>
                        <a:pt x="91480" y="176834"/>
                      </a:cubicBezTo>
                      <a:cubicBezTo>
                        <a:pt x="91480" y="195217"/>
                        <a:pt x="106434" y="210171"/>
                        <a:pt x="124817" y="210171"/>
                      </a:cubicBezTo>
                      <a:cubicBezTo>
                        <a:pt x="143200" y="210171"/>
                        <a:pt x="158155" y="195217"/>
                        <a:pt x="158155" y="176834"/>
                      </a:cubicBezTo>
                      <a:cubicBezTo>
                        <a:pt x="158155" y="158450"/>
                        <a:pt x="143200" y="143496"/>
                        <a:pt x="124817" y="143496"/>
                      </a:cubicBezTo>
                      <a:close/>
                      <a:moveTo>
                        <a:pt x="258167" y="143496"/>
                      </a:moveTo>
                      <a:cubicBezTo>
                        <a:pt x="239784" y="143496"/>
                        <a:pt x="224830" y="158450"/>
                        <a:pt x="224830" y="176834"/>
                      </a:cubicBezTo>
                      <a:cubicBezTo>
                        <a:pt x="224830" y="195217"/>
                        <a:pt x="239784" y="210171"/>
                        <a:pt x="258167" y="210171"/>
                      </a:cubicBezTo>
                      <a:cubicBezTo>
                        <a:pt x="276550" y="210171"/>
                        <a:pt x="291505" y="195217"/>
                        <a:pt x="291505" y="176834"/>
                      </a:cubicBezTo>
                      <a:cubicBezTo>
                        <a:pt x="291505" y="158450"/>
                        <a:pt x="276550" y="143496"/>
                        <a:pt x="258167" y="143496"/>
                      </a:cubicBezTo>
                      <a:close/>
                      <a:moveTo>
                        <a:pt x="391517" y="143496"/>
                      </a:moveTo>
                      <a:cubicBezTo>
                        <a:pt x="373134" y="143496"/>
                        <a:pt x="358180" y="158450"/>
                        <a:pt x="358180" y="176834"/>
                      </a:cubicBezTo>
                      <a:cubicBezTo>
                        <a:pt x="358180" y="195217"/>
                        <a:pt x="373134" y="210171"/>
                        <a:pt x="391517" y="210171"/>
                      </a:cubicBezTo>
                      <a:cubicBezTo>
                        <a:pt x="409900" y="210171"/>
                        <a:pt x="424855" y="195217"/>
                        <a:pt x="424855" y="176834"/>
                      </a:cubicBezTo>
                      <a:cubicBezTo>
                        <a:pt x="424855" y="158450"/>
                        <a:pt x="409900" y="143496"/>
                        <a:pt x="391517" y="143496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2700" cap="rnd">
                  <a:noFill/>
                  <a:prstDash val="solid"/>
                  <a:round/>
                  <a:headEnd/>
                  <a:tailEnd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rmAutofit fontScale="32500" lnSpcReduction="20000"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9pPr>
                </a:lstStyle>
                <a:p>
                  <a:pPr algn="ctr" defTabSz="914354"/>
                  <a:endParaRPr lang="zh-CN" altLang="en-US" sz="2000" b="1" dirty="0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108" name="Group 107">
                <a:extLst>
                  <a:ext uri="{FF2B5EF4-FFF2-40B4-BE49-F238E27FC236}">
                    <a16:creationId xmlns:a16="http://schemas.microsoft.com/office/drawing/2014/main" id="{1C9D0C31-E357-46B3-967E-66306634711C}"/>
                  </a:ext>
                </a:extLst>
              </p:cNvPr>
              <p:cNvGrpSpPr/>
              <p:nvPr/>
            </p:nvGrpSpPr>
            <p:grpSpPr>
              <a:xfrm>
                <a:off x="7534311" y="3052637"/>
                <a:ext cx="1800532" cy="743026"/>
                <a:chOff x="2027829" y="3070605"/>
                <a:chExt cx="1800532" cy="743026"/>
              </a:xfrm>
            </p:grpSpPr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E742C761-C838-42AB-8836-FCF87A57B47F}"/>
                    </a:ext>
                  </a:extLst>
                </p:cNvPr>
                <p:cNvSpPr txBox="1"/>
                <p:nvPr/>
              </p:nvSpPr>
              <p:spPr>
                <a:xfrm>
                  <a:off x="2027829" y="3070605"/>
                  <a:ext cx="1800532" cy="340735"/>
                </a:xfrm>
                <a:prstGeom prst="rect">
                  <a:avLst/>
                </a:prstGeom>
                <a:noFill/>
              </p:spPr>
              <p:txBody>
                <a:bodyPr wrap="none" lIns="90000" tIns="46800" rIns="90000" bIns="46800" rtlCol="0" anchor="b" anchorCtr="0">
                  <a:normAutofit/>
                </a:bodyPr>
                <a:lstStyle/>
                <a:p>
                  <a:pPr>
                    <a:lnSpc>
                      <a:spcPct val="100000"/>
                    </a:lnSpc>
                  </a:pPr>
                  <a:r>
                    <a:rPr lang="zh-CN" altLang="en-US" sz="1600" b="1" dirty="0"/>
                    <a:t>设定场景</a:t>
                  </a:r>
                </a:p>
              </p:txBody>
            </p:sp>
            <p:sp>
              <p:nvSpPr>
                <p:cNvPr id="110" name="Rectangle 109">
                  <a:extLst>
                    <a:ext uri="{FF2B5EF4-FFF2-40B4-BE49-F238E27FC236}">
                      <a16:creationId xmlns:a16="http://schemas.microsoft.com/office/drawing/2014/main" id="{FCF0AF38-5375-4A65-9A50-E7A950C450AB}"/>
                    </a:ext>
                  </a:extLst>
                </p:cNvPr>
                <p:cNvSpPr/>
                <p:nvPr/>
              </p:nvSpPr>
              <p:spPr>
                <a:xfrm flipH="1">
                  <a:off x="2027829" y="3411340"/>
                  <a:ext cx="1800532" cy="402291"/>
                </a:xfrm>
                <a:prstGeom prst="rect">
                  <a:avLst/>
                </a:prstGeom>
                <a:noFill/>
                <a:ln w="57150" cap="rnd">
                  <a:noFill/>
                  <a:prstDash val="solid"/>
                  <a:round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0000" tIns="46800" rIns="90000" bIns="46800" numCol="1" spcCol="0" rtlCol="0" fromWordArt="0" anchor="t" anchorCtr="0" forceAA="0" compatLnSpc="1">
                  <a:noAutofit/>
                </a:bodyPr>
                <a:lstStyle/>
                <a:p>
                  <a:pPr>
                    <a:lnSpc>
                      <a:spcPct val="120000"/>
                    </a:lnSpc>
                  </a:pPr>
                  <a:r>
                    <a:rPr lang="zh-CN" altLang="en-US" sz="1200" dirty="0">
                      <a:solidFill>
                        <a:schemeClr val="tx1"/>
                      </a:solidFill>
                    </a:rPr>
                    <a:t>模拟真实答辩环境，增强实战感</a:t>
                  </a:r>
                </a:p>
              </p:txBody>
            </p:sp>
          </p:grpSp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3E4CBC57-D1F6-4293-A194-A31244DB643C}"/>
                </a:ext>
              </a:extLst>
            </p:cNvPr>
            <p:cNvGrpSpPr/>
            <p:nvPr/>
          </p:nvGrpSpPr>
          <p:grpSpPr>
            <a:xfrm>
              <a:off x="4594022" y="4622592"/>
              <a:ext cx="2994171" cy="900000"/>
              <a:chOff x="4594022" y="4622592"/>
              <a:chExt cx="2994171" cy="900000"/>
            </a:xfrm>
          </p:grpSpPr>
          <p:sp>
            <p:nvSpPr>
              <p:cNvPr id="114" name="Rectangle: Rounded Corners 113">
                <a:extLst>
                  <a:ext uri="{FF2B5EF4-FFF2-40B4-BE49-F238E27FC236}">
                    <a16:creationId xmlns:a16="http://schemas.microsoft.com/office/drawing/2014/main" id="{DE5459E0-495A-4271-A0A1-C40CA6F48DB1}"/>
                  </a:ext>
                </a:extLst>
              </p:cNvPr>
              <p:cNvSpPr/>
              <p:nvPr/>
            </p:nvSpPr>
            <p:spPr>
              <a:xfrm>
                <a:off x="4594022" y="4622592"/>
                <a:ext cx="2994171" cy="900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50000"/>
                  <a:alpha val="10000"/>
                </a:schemeClr>
              </a:solidFill>
              <a:ln w="57150" cap="rnd">
                <a:noFill/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rmAutofit/>
              </a:bodyPr>
              <a:lstStyle/>
              <a:p>
                <a:pPr algn="ctr" defTabSz="913765"/>
                <a:endParaRPr lang="zh-CN" altLang="en-US" sz="2000" b="1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184" name="Group 183">
                <a:extLst>
                  <a:ext uri="{FF2B5EF4-FFF2-40B4-BE49-F238E27FC236}">
                    <a16:creationId xmlns:a16="http://schemas.microsoft.com/office/drawing/2014/main" id="{8D9DD717-B0B6-44E8-AAC0-E3867ACC1B65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4774022" y="4802592"/>
                <a:ext cx="540002" cy="540000"/>
                <a:chOff x="5253160" y="2419251"/>
                <a:chExt cx="540002" cy="540000"/>
              </a:xfrm>
            </p:grpSpPr>
            <p:sp>
              <p:nvSpPr>
                <p:cNvPr id="188" name="Oval 187">
                  <a:extLst>
                    <a:ext uri="{FF2B5EF4-FFF2-40B4-BE49-F238E27FC236}">
                      <a16:creationId xmlns:a16="http://schemas.microsoft.com/office/drawing/2014/main" id="{910DAF7A-CACA-4582-A073-DA2DC1E5F900}"/>
                    </a:ext>
                  </a:extLst>
                </p:cNvPr>
                <p:cNvSpPr/>
                <p:nvPr/>
              </p:nvSpPr>
              <p:spPr>
                <a:xfrm>
                  <a:off x="5253160" y="2419251"/>
                  <a:ext cx="540002" cy="540000"/>
                </a:xfrm>
                <a:prstGeom prst="ellipse">
                  <a:avLst/>
                </a:prstGeom>
                <a:solidFill>
                  <a:schemeClr val="accent1"/>
                </a:solidFill>
                <a:ln w="57150" cap="rnd">
                  <a:noFill/>
                  <a:prstDash val="solid"/>
                  <a:round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9pPr>
                </a:lstStyle>
                <a:p>
                  <a:pPr algn="ctr" defTabSz="913765"/>
                  <a:endParaRPr lang="zh-CN" altLang="en-US" sz="200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89" name="Freeform: Shape 188">
                  <a:extLst>
                    <a:ext uri="{FF2B5EF4-FFF2-40B4-BE49-F238E27FC236}">
                      <a16:creationId xmlns:a16="http://schemas.microsoft.com/office/drawing/2014/main" id="{E207331C-0B9E-4E0F-8635-526976A8675F}"/>
                    </a:ext>
                  </a:extLst>
                </p:cNvPr>
                <p:cNvSpPr/>
                <p:nvPr/>
              </p:nvSpPr>
              <p:spPr>
                <a:xfrm>
                  <a:off x="5405998" y="2578359"/>
                  <a:ext cx="234327" cy="230142"/>
                </a:xfrm>
                <a:custGeom>
                  <a:avLst/>
                  <a:gdLst>
                    <a:gd name="connsiteX0" fmla="*/ 343764 w 533400"/>
                    <a:gd name="connsiteY0" fmla="*/ 276846 h 523875"/>
                    <a:gd name="connsiteX1" fmla="*/ 372339 w 533400"/>
                    <a:gd name="connsiteY1" fmla="*/ 305421 h 523875"/>
                    <a:gd name="connsiteX2" fmla="*/ 372339 w 533400"/>
                    <a:gd name="connsiteY2" fmla="*/ 495921 h 523875"/>
                    <a:gd name="connsiteX3" fmla="*/ 343764 w 533400"/>
                    <a:gd name="connsiteY3" fmla="*/ 524496 h 523875"/>
                    <a:gd name="connsiteX4" fmla="*/ 191364 w 533400"/>
                    <a:gd name="connsiteY4" fmla="*/ 524496 h 523875"/>
                    <a:gd name="connsiteX5" fmla="*/ 162789 w 533400"/>
                    <a:gd name="connsiteY5" fmla="*/ 495921 h 523875"/>
                    <a:gd name="connsiteX6" fmla="*/ 162789 w 533400"/>
                    <a:gd name="connsiteY6" fmla="*/ 305421 h 523875"/>
                    <a:gd name="connsiteX7" fmla="*/ 191364 w 533400"/>
                    <a:gd name="connsiteY7" fmla="*/ 276846 h 523875"/>
                    <a:gd name="connsiteX8" fmla="*/ 343764 w 533400"/>
                    <a:gd name="connsiteY8" fmla="*/ 276846 h 523875"/>
                    <a:gd name="connsiteX9" fmla="*/ 143739 w 533400"/>
                    <a:gd name="connsiteY9" fmla="*/ 114921 h 523875"/>
                    <a:gd name="connsiteX10" fmla="*/ 179934 w 533400"/>
                    <a:gd name="connsiteY10" fmla="*/ 153021 h 523875"/>
                    <a:gd name="connsiteX11" fmla="*/ 181839 w 533400"/>
                    <a:gd name="connsiteY11" fmla="*/ 153021 h 523875"/>
                    <a:gd name="connsiteX12" fmla="*/ 353289 w 533400"/>
                    <a:gd name="connsiteY12" fmla="*/ 153021 h 523875"/>
                    <a:gd name="connsiteX13" fmla="*/ 391389 w 533400"/>
                    <a:gd name="connsiteY13" fmla="*/ 116826 h 523875"/>
                    <a:gd name="connsiteX14" fmla="*/ 391389 w 533400"/>
                    <a:gd name="connsiteY14" fmla="*/ 114921 h 523875"/>
                    <a:gd name="connsiteX15" fmla="*/ 505689 w 533400"/>
                    <a:gd name="connsiteY15" fmla="*/ 114921 h 523875"/>
                    <a:gd name="connsiteX16" fmla="*/ 534264 w 533400"/>
                    <a:gd name="connsiteY16" fmla="*/ 143496 h 523875"/>
                    <a:gd name="connsiteX17" fmla="*/ 534264 w 533400"/>
                    <a:gd name="connsiteY17" fmla="*/ 381621 h 523875"/>
                    <a:gd name="connsiteX18" fmla="*/ 505689 w 533400"/>
                    <a:gd name="connsiteY18" fmla="*/ 410196 h 523875"/>
                    <a:gd name="connsiteX19" fmla="*/ 391389 w 533400"/>
                    <a:gd name="connsiteY19" fmla="*/ 410196 h 523875"/>
                    <a:gd name="connsiteX20" fmla="*/ 391389 w 533400"/>
                    <a:gd name="connsiteY20" fmla="*/ 295896 h 523875"/>
                    <a:gd name="connsiteX21" fmla="*/ 355194 w 533400"/>
                    <a:gd name="connsiteY21" fmla="*/ 257796 h 523875"/>
                    <a:gd name="connsiteX22" fmla="*/ 353289 w 533400"/>
                    <a:gd name="connsiteY22" fmla="*/ 257796 h 523875"/>
                    <a:gd name="connsiteX23" fmla="*/ 181839 w 533400"/>
                    <a:gd name="connsiteY23" fmla="*/ 257796 h 523875"/>
                    <a:gd name="connsiteX24" fmla="*/ 143739 w 533400"/>
                    <a:gd name="connsiteY24" fmla="*/ 293991 h 523875"/>
                    <a:gd name="connsiteX25" fmla="*/ 143739 w 533400"/>
                    <a:gd name="connsiteY25" fmla="*/ 295896 h 523875"/>
                    <a:gd name="connsiteX26" fmla="*/ 143739 w 533400"/>
                    <a:gd name="connsiteY26" fmla="*/ 410196 h 523875"/>
                    <a:gd name="connsiteX27" fmla="*/ 29439 w 533400"/>
                    <a:gd name="connsiteY27" fmla="*/ 410196 h 523875"/>
                    <a:gd name="connsiteX28" fmla="*/ 864 w 533400"/>
                    <a:gd name="connsiteY28" fmla="*/ 381621 h 523875"/>
                    <a:gd name="connsiteX29" fmla="*/ 864 w 533400"/>
                    <a:gd name="connsiteY29" fmla="*/ 201408 h 523875"/>
                    <a:gd name="connsiteX30" fmla="*/ 11151 w 533400"/>
                    <a:gd name="connsiteY30" fmla="*/ 175405 h 523875"/>
                    <a:gd name="connsiteX31" fmla="*/ 56300 w 533400"/>
                    <a:gd name="connsiteY31" fmla="*/ 127018 h 523875"/>
                    <a:gd name="connsiteX32" fmla="*/ 84112 w 533400"/>
                    <a:gd name="connsiteY32" fmla="*/ 114921 h 523875"/>
                    <a:gd name="connsiteX33" fmla="*/ 143739 w 533400"/>
                    <a:gd name="connsiteY33" fmla="*/ 114921 h 523875"/>
                    <a:gd name="connsiteX34" fmla="*/ 462827 w 533400"/>
                    <a:gd name="connsiteY34" fmla="*/ 172071 h 523875"/>
                    <a:gd name="connsiteX35" fmla="*/ 448539 w 533400"/>
                    <a:gd name="connsiteY35" fmla="*/ 186359 h 523875"/>
                    <a:gd name="connsiteX36" fmla="*/ 462827 w 533400"/>
                    <a:gd name="connsiteY36" fmla="*/ 200646 h 523875"/>
                    <a:gd name="connsiteX37" fmla="*/ 477114 w 533400"/>
                    <a:gd name="connsiteY37" fmla="*/ 186359 h 523875"/>
                    <a:gd name="connsiteX38" fmla="*/ 462827 w 533400"/>
                    <a:gd name="connsiteY38" fmla="*/ 172071 h 523875"/>
                    <a:gd name="connsiteX39" fmla="*/ 343764 w 533400"/>
                    <a:gd name="connsiteY39" fmla="*/ 621 h 523875"/>
                    <a:gd name="connsiteX40" fmla="*/ 372339 w 533400"/>
                    <a:gd name="connsiteY40" fmla="*/ 29196 h 523875"/>
                    <a:gd name="connsiteX41" fmla="*/ 372339 w 533400"/>
                    <a:gd name="connsiteY41" fmla="*/ 105396 h 523875"/>
                    <a:gd name="connsiteX42" fmla="*/ 343764 w 533400"/>
                    <a:gd name="connsiteY42" fmla="*/ 133971 h 523875"/>
                    <a:gd name="connsiteX43" fmla="*/ 191364 w 533400"/>
                    <a:gd name="connsiteY43" fmla="*/ 133971 h 523875"/>
                    <a:gd name="connsiteX44" fmla="*/ 162789 w 533400"/>
                    <a:gd name="connsiteY44" fmla="*/ 105396 h 523875"/>
                    <a:gd name="connsiteX45" fmla="*/ 162789 w 533400"/>
                    <a:gd name="connsiteY45" fmla="*/ 29196 h 523875"/>
                    <a:gd name="connsiteX46" fmla="*/ 191364 w 533400"/>
                    <a:gd name="connsiteY46" fmla="*/ 621 h 523875"/>
                    <a:gd name="connsiteX47" fmla="*/ 343764 w 533400"/>
                    <a:gd name="connsiteY47" fmla="*/ 621 h 5238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</a:cxnLst>
                  <a:rect l="l" t="t" r="r" b="b"/>
                  <a:pathLst>
                    <a:path w="533400" h="523875">
                      <a:moveTo>
                        <a:pt x="343764" y="276846"/>
                      </a:moveTo>
                      <a:cubicBezTo>
                        <a:pt x="359576" y="276846"/>
                        <a:pt x="372339" y="289610"/>
                        <a:pt x="372339" y="305421"/>
                      </a:cubicBezTo>
                      <a:lnTo>
                        <a:pt x="372339" y="495921"/>
                      </a:lnTo>
                      <a:cubicBezTo>
                        <a:pt x="372339" y="511732"/>
                        <a:pt x="359576" y="524496"/>
                        <a:pt x="343764" y="524496"/>
                      </a:cubicBezTo>
                      <a:lnTo>
                        <a:pt x="191364" y="524496"/>
                      </a:lnTo>
                      <a:cubicBezTo>
                        <a:pt x="175552" y="524496"/>
                        <a:pt x="162789" y="511732"/>
                        <a:pt x="162789" y="495921"/>
                      </a:cubicBezTo>
                      <a:lnTo>
                        <a:pt x="162789" y="305421"/>
                      </a:lnTo>
                      <a:cubicBezTo>
                        <a:pt x="162789" y="289610"/>
                        <a:pt x="175552" y="276846"/>
                        <a:pt x="191364" y="276846"/>
                      </a:cubicBezTo>
                      <a:lnTo>
                        <a:pt x="343764" y="276846"/>
                      </a:lnTo>
                      <a:close/>
                      <a:moveTo>
                        <a:pt x="143739" y="114921"/>
                      </a:moveTo>
                      <a:cubicBezTo>
                        <a:pt x="143739" y="135305"/>
                        <a:pt x="159741" y="151973"/>
                        <a:pt x="179934" y="153021"/>
                      </a:cubicBezTo>
                      <a:lnTo>
                        <a:pt x="181839" y="153021"/>
                      </a:lnTo>
                      <a:lnTo>
                        <a:pt x="353289" y="153021"/>
                      </a:lnTo>
                      <a:cubicBezTo>
                        <a:pt x="373673" y="153021"/>
                        <a:pt x="390341" y="137019"/>
                        <a:pt x="391389" y="116826"/>
                      </a:cubicBezTo>
                      <a:lnTo>
                        <a:pt x="391389" y="114921"/>
                      </a:lnTo>
                      <a:lnTo>
                        <a:pt x="505689" y="114921"/>
                      </a:lnTo>
                      <a:cubicBezTo>
                        <a:pt x="521501" y="114921"/>
                        <a:pt x="534264" y="127685"/>
                        <a:pt x="534264" y="143496"/>
                      </a:cubicBezTo>
                      <a:lnTo>
                        <a:pt x="534264" y="381621"/>
                      </a:lnTo>
                      <a:cubicBezTo>
                        <a:pt x="534264" y="397432"/>
                        <a:pt x="521501" y="410196"/>
                        <a:pt x="505689" y="410196"/>
                      </a:cubicBezTo>
                      <a:lnTo>
                        <a:pt x="391389" y="410196"/>
                      </a:lnTo>
                      <a:lnTo>
                        <a:pt x="391389" y="295896"/>
                      </a:lnTo>
                      <a:cubicBezTo>
                        <a:pt x="391389" y="275512"/>
                        <a:pt x="375387" y="258844"/>
                        <a:pt x="355194" y="257796"/>
                      </a:cubicBezTo>
                      <a:lnTo>
                        <a:pt x="353289" y="257796"/>
                      </a:lnTo>
                      <a:lnTo>
                        <a:pt x="181839" y="257796"/>
                      </a:lnTo>
                      <a:cubicBezTo>
                        <a:pt x="161455" y="257796"/>
                        <a:pt x="144787" y="273798"/>
                        <a:pt x="143739" y="293991"/>
                      </a:cubicBezTo>
                      <a:lnTo>
                        <a:pt x="143739" y="295896"/>
                      </a:lnTo>
                      <a:lnTo>
                        <a:pt x="143739" y="410196"/>
                      </a:lnTo>
                      <a:lnTo>
                        <a:pt x="29439" y="410196"/>
                      </a:lnTo>
                      <a:cubicBezTo>
                        <a:pt x="13627" y="410196"/>
                        <a:pt x="864" y="397432"/>
                        <a:pt x="864" y="381621"/>
                      </a:cubicBezTo>
                      <a:lnTo>
                        <a:pt x="864" y="201408"/>
                      </a:lnTo>
                      <a:cubicBezTo>
                        <a:pt x="864" y="191788"/>
                        <a:pt x="4484" y="182454"/>
                        <a:pt x="11151" y="175405"/>
                      </a:cubicBezTo>
                      <a:lnTo>
                        <a:pt x="56300" y="127018"/>
                      </a:lnTo>
                      <a:cubicBezTo>
                        <a:pt x="63538" y="119303"/>
                        <a:pt x="73635" y="114921"/>
                        <a:pt x="84112" y="114921"/>
                      </a:cubicBezTo>
                      <a:lnTo>
                        <a:pt x="143739" y="114921"/>
                      </a:lnTo>
                      <a:close/>
                      <a:moveTo>
                        <a:pt x="462827" y="172071"/>
                      </a:moveTo>
                      <a:cubicBezTo>
                        <a:pt x="454921" y="172071"/>
                        <a:pt x="448539" y="178453"/>
                        <a:pt x="448539" y="186359"/>
                      </a:cubicBezTo>
                      <a:cubicBezTo>
                        <a:pt x="448539" y="194264"/>
                        <a:pt x="454921" y="200646"/>
                        <a:pt x="462827" y="200646"/>
                      </a:cubicBezTo>
                      <a:cubicBezTo>
                        <a:pt x="470732" y="200646"/>
                        <a:pt x="477114" y="194264"/>
                        <a:pt x="477114" y="186359"/>
                      </a:cubicBezTo>
                      <a:cubicBezTo>
                        <a:pt x="477114" y="178453"/>
                        <a:pt x="470732" y="172071"/>
                        <a:pt x="462827" y="172071"/>
                      </a:cubicBezTo>
                      <a:close/>
                      <a:moveTo>
                        <a:pt x="343764" y="621"/>
                      </a:moveTo>
                      <a:cubicBezTo>
                        <a:pt x="359576" y="621"/>
                        <a:pt x="372339" y="13385"/>
                        <a:pt x="372339" y="29196"/>
                      </a:cubicBezTo>
                      <a:lnTo>
                        <a:pt x="372339" y="105396"/>
                      </a:lnTo>
                      <a:cubicBezTo>
                        <a:pt x="372339" y="121207"/>
                        <a:pt x="359576" y="133971"/>
                        <a:pt x="343764" y="133971"/>
                      </a:cubicBezTo>
                      <a:lnTo>
                        <a:pt x="191364" y="133971"/>
                      </a:lnTo>
                      <a:cubicBezTo>
                        <a:pt x="175552" y="133971"/>
                        <a:pt x="162789" y="121207"/>
                        <a:pt x="162789" y="105396"/>
                      </a:cubicBezTo>
                      <a:lnTo>
                        <a:pt x="162789" y="29196"/>
                      </a:lnTo>
                      <a:cubicBezTo>
                        <a:pt x="162789" y="13385"/>
                        <a:pt x="175552" y="621"/>
                        <a:pt x="191364" y="621"/>
                      </a:cubicBezTo>
                      <a:lnTo>
                        <a:pt x="343764" y="62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2700" cap="rnd">
                  <a:noFill/>
                  <a:prstDash val="solid"/>
                  <a:round/>
                  <a:headEnd/>
                  <a:tailEnd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rmAutofit fontScale="55000" lnSpcReduction="20000"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9pPr>
                </a:lstStyle>
                <a:p>
                  <a:pPr algn="ctr" defTabSz="914354"/>
                  <a:endParaRPr lang="zh-CN" altLang="en-US" sz="2000" b="1" dirty="0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116" name="Group 115">
                <a:extLst>
                  <a:ext uri="{FF2B5EF4-FFF2-40B4-BE49-F238E27FC236}">
                    <a16:creationId xmlns:a16="http://schemas.microsoft.com/office/drawing/2014/main" id="{F1E13861-6DA8-410F-8F93-BF64E856DA8B}"/>
                  </a:ext>
                </a:extLst>
              </p:cNvPr>
              <p:cNvGrpSpPr/>
              <p:nvPr/>
            </p:nvGrpSpPr>
            <p:grpSpPr>
              <a:xfrm>
                <a:off x="5569643" y="4731857"/>
                <a:ext cx="1800532" cy="743026"/>
                <a:chOff x="2027829" y="3070605"/>
                <a:chExt cx="1800532" cy="743026"/>
              </a:xfrm>
            </p:grpSpPr>
            <p:sp>
              <p:nvSpPr>
                <p:cNvPr id="117" name="TextBox 116">
                  <a:extLst>
                    <a:ext uri="{FF2B5EF4-FFF2-40B4-BE49-F238E27FC236}">
                      <a16:creationId xmlns:a16="http://schemas.microsoft.com/office/drawing/2014/main" id="{6FB92590-E6E0-4AF6-9A30-0B1C277DCEA8}"/>
                    </a:ext>
                  </a:extLst>
                </p:cNvPr>
                <p:cNvSpPr txBox="1"/>
                <p:nvPr/>
              </p:nvSpPr>
              <p:spPr>
                <a:xfrm>
                  <a:off x="2027829" y="3070605"/>
                  <a:ext cx="1800532" cy="340735"/>
                </a:xfrm>
                <a:prstGeom prst="rect">
                  <a:avLst/>
                </a:prstGeom>
                <a:noFill/>
              </p:spPr>
              <p:txBody>
                <a:bodyPr wrap="none" lIns="90000" tIns="46800" rIns="90000" bIns="46800" rtlCol="0" anchor="b" anchorCtr="0">
                  <a:normAutofit/>
                </a:bodyPr>
                <a:lstStyle/>
                <a:p>
                  <a:pPr>
                    <a:lnSpc>
                      <a:spcPct val="100000"/>
                    </a:lnSpc>
                  </a:pPr>
                  <a:r>
                    <a:rPr lang="zh-CN" altLang="en-US" sz="1600" b="1" dirty="0"/>
                    <a:t>提前准备</a:t>
                  </a:r>
                </a:p>
              </p:txBody>
            </p:sp>
            <p:sp>
              <p:nvSpPr>
                <p:cNvPr id="118" name="Rectangle 117">
                  <a:extLst>
                    <a:ext uri="{FF2B5EF4-FFF2-40B4-BE49-F238E27FC236}">
                      <a16:creationId xmlns:a16="http://schemas.microsoft.com/office/drawing/2014/main" id="{A30D44FF-7098-44BA-9ABC-A336FBC6D6C7}"/>
                    </a:ext>
                  </a:extLst>
                </p:cNvPr>
                <p:cNvSpPr/>
                <p:nvPr/>
              </p:nvSpPr>
              <p:spPr>
                <a:xfrm flipH="1">
                  <a:off x="2027829" y="3411340"/>
                  <a:ext cx="1800532" cy="402291"/>
                </a:xfrm>
                <a:prstGeom prst="rect">
                  <a:avLst/>
                </a:prstGeom>
                <a:noFill/>
                <a:ln w="57150" cap="rnd">
                  <a:noFill/>
                  <a:prstDash val="solid"/>
                  <a:round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0000" tIns="46800" rIns="90000" bIns="46800" numCol="1" spcCol="0" rtlCol="0" fromWordArt="0" anchor="t" anchorCtr="0" forceAA="0" compatLnSpc="1">
                  <a:noAutofit/>
                </a:bodyPr>
                <a:lstStyle/>
                <a:p>
                  <a:pPr>
                    <a:lnSpc>
                      <a:spcPct val="120000"/>
                    </a:lnSpc>
                  </a:pPr>
                  <a:r>
                    <a:rPr lang="zh-CN" altLang="en-US" sz="1200" dirty="0">
                      <a:solidFill>
                        <a:schemeClr val="tx1"/>
                      </a:solidFill>
                    </a:rPr>
                    <a:t>提供给评委答辩材料和提前准备的问题</a:t>
                  </a:r>
                </a:p>
              </p:txBody>
            </p:sp>
          </p:grpSp>
        </p:grp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CEEA13CD-CA4A-40A3-AB25-144D06AAB1F7}"/>
                </a:ext>
              </a:extLst>
            </p:cNvPr>
            <p:cNvGrpSpPr/>
            <p:nvPr/>
          </p:nvGrpSpPr>
          <p:grpSpPr>
            <a:xfrm>
              <a:off x="8523357" y="4622592"/>
              <a:ext cx="2994171" cy="900000"/>
              <a:chOff x="8523357" y="4622592"/>
              <a:chExt cx="2994171" cy="900000"/>
            </a:xfrm>
          </p:grpSpPr>
          <p:sp>
            <p:nvSpPr>
              <p:cNvPr id="122" name="Rectangle: Rounded Corners 121">
                <a:extLst>
                  <a:ext uri="{FF2B5EF4-FFF2-40B4-BE49-F238E27FC236}">
                    <a16:creationId xmlns:a16="http://schemas.microsoft.com/office/drawing/2014/main" id="{3A60F135-550F-43A5-BB01-AAFBBC107F82}"/>
                  </a:ext>
                </a:extLst>
              </p:cNvPr>
              <p:cNvSpPr/>
              <p:nvPr/>
            </p:nvSpPr>
            <p:spPr>
              <a:xfrm>
                <a:off x="8523357" y="4622592"/>
                <a:ext cx="2994171" cy="900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50000"/>
                  <a:alpha val="10000"/>
                </a:schemeClr>
              </a:solidFill>
              <a:ln w="57150" cap="rnd">
                <a:noFill/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rmAutofit/>
              </a:bodyPr>
              <a:lstStyle/>
              <a:p>
                <a:pPr algn="ctr" defTabSz="913765"/>
                <a:endParaRPr lang="zh-CN" altLang="en-US" sz="2000" b="1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85046F1E-3E77-4783-9602-34B42C2253EE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8703357" y="4802592"/>
                <a:ext cx="540002" cy="540000"/>
                <a:chOff x="6325290" y="2419251"/>
                <a:chExt cx="540002" cy="540000"/>
              </a:xfrm>
            </p:grpSpPr>
            <p:sp>
              <p:nvSpPr>
                <p:cNvPr id="38" name="Oval 37">
                  <a:extLst>
                    <a:ext uri="{FF2B5EF4-FFF2-40B4-BE49-F238E27FC236}">
                      <a16:creationId xmlns:a16="http://schemas.microsoft.com/office/drawing/2014/main" id="{541CAB6A-87B0-4145-81EE-13325CAA0803}"/>
                    </a:ext>
                  </a:extLst>
                </p:cNvPr>
                <p:cNvSpPr/>
                <p:nvPr/>
              </p:nvSpPr>
              <p:spPr>
                <a:xfrm>
                  <a:off x="6325290" y="2419251"/>
                  <a:ext cx="540002" cy="540000"/>
                </a:xfrm>
                <a:prstGeom prst="ellipse">
                  <a:avLst/>
                </a:prstGeom>
                <a:solidFill>
                  <a:schemeClr val="accent1"/>
                </a:solidFill>
                <a:ln w="57150" cap="rnd">
                  <a:noFill/>
                  <a:prstDash val="solid"/>
                  <a:round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9pPr>
                </a:lstStyle>
                <a:p>
                  <a:pPr algn="ctr" defTabSz="913765"/>
                  <a:endParaRPr lang="zh-CN" altLang="en-US" sz="200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9" name="Freeform: Shape 38">
                  <a:extLst>
                    <a:ext uri="{FF2B5EF4-FFF2-40B4-BE49-F238E27FC236}">
                      <a16:creationId xmlns:a16="http://schemas.microsoft.com/office/drawing/2014/main" id="{D4A49697-B38E-4E93-A3E0-1DF810445450}"/>
                    </a:ext>
                  </a:extLst>
                </p:cNvPr>
                <p:cNvSpPr/>
                <p:nvPr/>
              </p:nvSpPr>
              <p:spPr>
                <a:xfrm>
                  <a:off x="6478128" y="2595889"/>
                  <a:ext cx="234327" cy="195080"/>
                </a:xfrm>
                <a:custGeom>
                  <a:avLst/>
                  <a:gdLst>
                    <a:gd name="connsiteX0" fmla="*/ 483573 w 526297"/>
                    <a:gd name="connsiteY0" fmla="*/ 133971 h 438150"/>
                    <a:gd name="connsiteX1" fmla="*/ 527674 w 526297"/>
                    <a:gd name="connsiteY1" fmla="*/ 178072 h 438150"/>
                    <a:gd name="connsiteX2" fmla="*/ 527579 w 526297"/>
                    <a:gd name="connsiteY2" fmla="*/ 181501 h 438150"/>
                    <a:gd name="connsiteX3" fmla="*/ 514244 w 526297"/>
                    <a:gd name="connsiteY3" fmla="*/ 355237 h 438150"/>
                    <a:gd name="connsiteX4" fmla="*/ 485764 w 526297"/>
                    <a:gd name="connsiteY4" fmla="*/ 381621 h 438150"/>
                    <a:gd name="connsiteX5" fmla="*/ 454998 w 526297"/>
                    <a:gd name="connsiteY5" fmla="*/ 381621 h 438150"/>
                    <a:gd name="connsiteX6" fmla="*/ 454998 w 526297"/>
                    <a:gd name="connsiteY6" fmla="*/ 438771 h 438150"/>
                    <a:gd name="connsiteX7" fmla="*/ 435948 w 526297"/>
                    <a:gd name="connsiteY7" fmla="*/ 438771 h 438150"/>
                    <a:gd name="connsiteX8" fmla="*/ 435948 w 526297"/>
                    <a:gd name="connsiteY8" fmla="*/ 381621 h 438150"/>
                    <a:gd name="connsiteX9" fmla="*/ 93048 w 526297"/>
                    <a:gd name="connsiteY9" fmla="*/ 381621 h 438150"/>
                    <a:gd name="connsiteX10" fmla="*/ 93048 w 526297"/>
                    <a:gd name="connsiteY10" fmla="*/ 438771 h 438150"/>
                    <a:gd name="connsiteX11" fmla="*/ 73998 w 526297"/>
                    <a:gd name="connsiteY11" fmla="*/ 438771 h 438150"/>
                    <a:gd name="connsiteX12" fmla="*/ 73998 w 526297"/>
                    <a:gd name="connsiteY12" fmla="*/ 381621 h 438150"/>
                    <a:gd name="connsiteX13" fmla="*/ 43328 w 526297"/>
                    <a:gd name="connsiteY13" fmla="*/ 381621 h 438150"/>
                    <a:gd name="connsiteX14" fmla="*/ 14848 w 526297"/>
                    <a:gd name="connsiteY14" fmla="*/ 355237 h 438150"/>
                    <a:gd name="connsiteX15" fmla="*/ 1513 w 526297"/>
                    <a:gd name="connsiteY15" fmla="*/ 181501 h 438150"/>
                    <a:gd name="connsiteX16" fmla="*/ 42089 w 526297"/>
                    <a:gd name="connsiteY16" fmla="*/ 134162 h 438150"/>
                    <a:gd name="connsiteX17" fmla="*/ 45518 w 526297"/>
                    <a:gd name="connsiteY17" fmla="*/ 134066 h 438150"/>
                    <a:gd name="connsiteX18" fmla="*/ 101906 w 526297"/>
                    <a:gd name="connsiteY18" fmla="*/ 180834 h 438150"/>
                    <a:gd name="connsiteX19" fmla="*/ 121623 w 526297"/>
                    <a:gd name="connsiteY19" fmla="*/ 286371 h 438150"/>
                    <a:gd name="connsiteX20" fmla="*/ 407373 w 526297"/>
                    <a:gd name="connsiteY20" fmla="*/ 286371 h 438150"/>
                    <a:gd name="connsiteX21" fmla="*/ 427185 w 526297"/>
                    <a:gd name="connsiteY21" fmla="*/ 180739 h 438150"/>
                    <a:gd name="connsiteX22" fmla="*/ 483573 w 526297"/>
                    <a:gd name="connsiteY22" fmla="*/ 133971 h 438150"/>
                    <a:gd name="connsiteX23" fmla="*/ 416898 w 526297"/>
                    <a:gd name="connsiteY23" fmla="*/ 621 h 438150"/>
                    <a:gd name="connsiteX24" fmla="*/ 483573 w 526297"/>
                    <a:gd name="connsiteY24" fmla="*/ 67296 h 438150"/>
                    <a:gd name="connsiteX25" fmla="*/ 483573 w 526297"/>
                    <a:gd name="connsiteY25" fmla="*/ 115397 h 438150"/>
                    <a:gd name="connsiteX26" fmla="*/ 476429 w 526297"/>
                    <a:gd name="connsiteY26" fmla="*/ 114921 h 438150"/>
                    <a:gd name="connsiteX27" fmla="*/ 412040 w 526297"/>
                    <a:gd name="connsiteY27" fmla="*/ 166451 h 438150"/>
                    <a:gd name="connsiteX28" fmla="*/ 411564 w 526297"/>
                    <a:gd name="connsiteY28" fmla="*/ 168737 h 438150"/>
                    <a:gd name="connsiteX29" fmla="*/ 393086 w 526297"/>
                    <a:gd name="connsiteY29" fmla="*/ 267321 h 438150"/>
                    <a:gd name="connsiteX30" fmla="*/ 135911 w 526297"/>
                    <a:gd name="connsiteY30" fmla="*/ 267321 h 438150"/>
                    <a:gd name="connsiteX31" fmla="*/ 117432 w 526297"/>
                    <a:gd name="connsiteY31" fmla="*/ 168737 h 438150"/>
                    <a:gd name="connsiteX32" fmla="*/ 52567 w 526297"/>
                    <a:gd name="connsiteY32" fmla="*/ 114921 h 438150"/>
                    <a:gd name="connsiteX33" fmla="*/ 54948 w 526297"/>
                    <a:gd name="connsiteY33" fmla="*/ 67296 h 438150"/>
                    <a:gd name="connsiteX34" fmla="*/ 121623 w 526297"/>
                    <a:gd name="connsiteY34" fmla="*/ 621 h 438150"/>
                    <a:gd name="connsiteX35" fmla="*/ 416898 w 526297"/>
                    <a:gd name="connsiteY35" fmla="*/ 621 h 438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</a:cxnLst>
                  <a:rect l="l" t="t" r="r" b="b"/>
                  <a:pathLst>
                    <a:path w="526297" h="438150">
                      <a:moveTo>
                        <a:pt x="483573" y="133971"/>
                      </a:moveTo>
                      <a:cubicBezTo>
                        <a:pt x="507957" y="133971"/>
                        <a:pt x="527674" y="153688"/>
                        <a:pt x="527674" y="178072"/>
                      </a:cubicBezTo>
                      <a:cubicBezTo>
                        <a:pt x="527674" y="179215"/>
                        <a:pt x="527674" y="180358"/>
                        <a:pt x="527579" y="181501"/>
                      </a:cubicBezTo>
                      <a:lnTo>
                        <a:pt x="514244" y="355237"/>
                      </a:lnTo>
                      <a:cubicBezTo>
                        <a:pt x="513101" y="370096"/>
                        <a:pt x="500718" y="381621"/>
                        <a:pt x="485764" y="381621"/>
                      </a:cubicBezTo>
                      <a:lnTo>
                        <a:pt x="454998" y="381621"/>
                      </a:lnTo>
                      <a:lnTo>
                        <a:pt x="454998" y="438771"/>
                      </a:lnTo>
                      <a:lnTo>
                        <a:pt x="435948" y="438771"/>
                      </a:lnTo>
                      <a:lnTo>
                        <a:pt x="435948" y="381621"/>
                      </a:lnTo>
                      <a:lnTo>
                        <a:pt x="93048" y="381621"/>
                      </a:lnTo>
                      <a:lnTo>
                        <a:pt x="93048" y="438771"/>
                      </a:lnTo>
                      <a:lnTo>
                        <a:pt x="73998" y="438771"/>
                      </a:lnTo>
                      <a:lnTo>
                        <a:pt x="73998" y="381621"/>
                      </a:lnTo>
                      <a:lnTo>
                        <a:pt x="43328" y="381621"/>
                      </a:lnTo>
                      <a:cubicBezTo>
                        <a:pt x="28373" y="381621"/>
                        <a:pt x="15991" y="370096"/>
                        <a:pt x="14848" y="355237"/>
                      </a:cubicBezTo>
                      <a:lnTo>
                        <a:pt x="1513" y="181501"/>
                      </a:lnTo>
                      <a:cubicBezTo>
                        <a:pt x="-392" y="157212"/>
                        <a:pt x="17801" y="135971"/>
                        <a:pt x="42089" y="134162"/>
                      </a:cubicBezTo>
                      <a:cubicBezTo>
                        <a:pt x="43232" y="134066"/>
                        <a:pt x="44375" y="134066"/>
                        <a:pt x="45518" y="134066"/>
                      </a:cubicBezTo>
                      <a:cubicBezTo>
                        <a:pt x="73141" y="134066"/>
                        <a:pt x="96858" y="153688"/>
                        <a:pt x="101906" y="180834"/>
                      </a:cubicBezTo>
                      <a:lnTo>
                        <a:pt x="121623" y="286371"/>
                      </a:lnTo>
                      <a:lnTo>
                        <a:pt x="407373" y="286371"/>
                      </a:lnTo>
                      <a:lnTo>
                        <a:pt x="427185" y="180739"/>
                      </a:lnTo>
                      <a:cubicBezTo>
                        <a:pt x="432233" y="153592"/>
                        <a:pt x="455951" y="133971"/>
                        <a:pt x="483573" y="133971"/>
                      </a:cubicBezTo>
                      <a:close/>
                      <a:moveTo>
                        <a:pt x="416898" y="621"/>
                      </a:moveTo>
                      <a:cubicBezTo>
                        <a:pt x="453760" y="621"/>
                        <a:pt x="483573" y="30434"/>
                        <a:pt x="483573" y="67296"/>
                      </a:cubicBezTo>
                      <a:lnTo>
                        <a:pt x="483573" y="115397"/>
                      </a:lnTo>
                      <a:cubicBezTo>
                        <a:pt x="481192" y="115112"/>
                        <a:pt x="478811" y="114921"/>
                        <a:pt x="476429" y="114921"/>
                      </a:cubicBezTo>
                      <a:cubicBezTo>
                        <a:pt x="445473" y="114921"/>
                        <a:pt x="418803" y="136448"/>
                        <a:pt x="412040" y="166451"/>
                      </a:cubicBezTo>
                      <a:lnTo>
                        <a:pt x="411564" y="168737"/>
                      </a:lnTo>
                      <a:lnTo>
                        <a:pt x="393086" y="267321"/>
                      </a:lnTo>
                      <a:lnTo>
                        <a:pt x="135911" y="267321"/>
                      </a:lnTo>
                      <a:lnTo>
                        <a:pt x="117432" y="168737"/>
                      </a:lnTo>
                      <a:cubicBezTo>
                        <a:pt x="111622" y="137495"/>
                        <a:pt x="84285" y="114921"/>
                        <a:pt x="52567" y="114921"/>
                      </a:cubicBezTo>
                      <a:lnTo>
                        <a:pt x="54948" y="67296"/>
                      </a:lnTo>
                      <a:cubicBezTo>
                        <a:pt x="54948" y="30434"/>
                        <a:pt x="84761" y="621"/>
                        <a:pt x="121623" y="621"/>
                      </a:cubicBezTo>
                      <a:lnTo>
                        <a:pt x="416898" y="62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2700" cap="rnd">
                  <a:noFill/>
                  <a:prstDash val="solid"/>
                  <a:round/>
                  <a:headEnd/>
                  <a:tailEnd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rmAutofit fontScale="40000" lnSpcReduction="20000"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9pPr>
                </a:lstStyle>
                <a:p>
                  <a:pPr algn="ctr" defTabSz="914354"/>
                  <a:endParaRPr lang="zh-CN" altLang="en-US" sz="2000" b="1" dirty="0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124" name="Group 123">
                <a:extLst>
                  <a:ext uri="{FF2B5EF4-FFF2-40B4-BE49-F238E27FC236}">
                    <a16:creationId xmlns:a16="http://schemas.microsoft.com/office/drawing/2014/main" id="{1D33CCDC-7436-49F7-94B6-89FAC84FCF59}"/>
                  </a:ext>
                </a:extLst>
              </p:cNvPr>
              <p:cNvGrpSpPr/>
              <p:nvPr/>
            </p:nvGrpSpPr>
            <p:grpSpPr>
              <a:xfrm>
                <a:off x="9498978" y="4731857"/>
                <a:ext cx="1800532" cy="743026"/>
                <a:chOff x="2027829" y="3070605"/>
                <a:chExt cx="1800532" cy="743026"/>
              </a:xfrm>
            </p:grpSpPr>
            <p:sp>
              <p:nvSpPr>
                <p:cNvPr id="125" name="TextBox 124">
                  <a:extLst>
                    <a:ext uri="{FF2B5EF4-FFF2-40B4-BE49-F238E27FC236}">
                      <a16:creationId xmlns:a16="http://schemas.microsoft.com/office/drawing/2014/main" id="{F52F611B-00F6-46D6-AE81-9F0C98CA389D}"/>
                    </a:ext>
                  </a:extLst>
                </p:cNvPr>
                <p:cNvSpPr txBox="1"/>
                <p:nvPr/>
              </p:nvSpPr>
              <p:spPr>
                <a:xfrm>
                  <a:off x="2027829" y="3070605"/>
                  <a:ext cx="1800532" cy="340735"/>
                </a:xfrm>
                <a:prstGeom prst="rect">
                  <a:avLst/>
                </a:prstGeom>
                <a:noFill/>
              </p:spPr>
              <p:txBody>
                <a:bodyPr wrap="none" lIns="90000" tIns="46800" rIns="90000" bIns="46800" rtlCol="0" anchor="b" anchorCtr="0">
                  <a:normAutofit/>
                </a:bodyPr>
                <a:lstStyle/>
                <a:p>
                  <a:pPr>
                    <a:lnSpc>
                      <a:spcPct val="100000"/>
                    </a:lnSpc>
                  </a:pPr>
                  <a:r>
                    <a:rPr lang="zh-CN" altLang="en-US" sz="1600" b="1" dirty="0"/>
                    <a:t>真实模拟</a:t>
                  </a:r>
                </a:p>
              </p:txBody>
            </p:sp>
            <p:sp>
              <p:nvSpPr>
                <p:cNvPr id="126" name="Rectangle 125">
                  <a:extLst>
                    <a:ext uri="{FF2B5EF4-FFF2-40B4-BE49-F238E27FC236}">
                      <a16:creationId xmlns:a16="http://schemas.microsoft.com/office/drawing/2014/main" id="{BCD49B05-B096-41E1-9CBE-444106CA43EF}"/>
                    </a:ext>
                  </a:extLst>
                </p:cNvPr>
                <p:cNvSpPr/>
                <p:nvPr/>
              </p:nvSpPr>
              <p:spPr>
                <a:xfrm flipH="1">
                  <a:off x="2027829" y="3411340"/>
                  <a:ext cx="1800532" cy="402291"/>
                </a:xfrm>
                <a:prstGeom prst="rect">
                  <a:avLst/>
                </a:prstGeom>
                <a:noFill/>
                <a:ln w="57150" cap="rnd">
                  <a:noFill/>
                  <a:prstDash val="solid"/>
                  <a:round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0000" tIns="46800" rIns="90000" bIns="46800" numCol="1" spcCol="0" rtlCol="0" fromWordArt="0" anchor="t" anchorCtr="0" forceAA="0" compatLnSpc="1">
                  <a:noAutofit/>
                </a:bodyPr>
                <a:lstStyle/>
                <a:p>
                  <a:pPr>
                    <a:lnSpc>
                      <a:spcPct val="120000"/>
                    </a:lnSpc>
                  </a:pPr>
                  <a:r>
                    <a:rPr lang="zh-CN" altLang="en-US" sz="1200" dirty="0">
                      <a:solidFill>
                        <a:schemeClr val="tx1"/>
                      </a:solidFill>
                    </a:rPr>
                    <a:t>模拟答辩时要真实演练并接受评委反馈</a:t>
                  </a:r>
                </a:p>
              </p:txBody>
            </p:sp>
          </p:grpSp>
        </p:grpSp>
      </p:grpSp>
      <p:sp>
        <p:nvSpPr>
          <p:cNvPr id="191" name="Title 190"/>
          <p:cNvSpPr>
            <a:spLocks noGrp="1"/>
          </p:cNvSpPr>
          <p:nvPr>
            <p:ph type="title"/>
          </p:nvPr>
        </p:nvSpPr>
        <p:spPr/>
        <p:txBody>
          <a:bodyPr wrap="square">
            <a:normAutofit/>
          </a:bodyPr>
          <a:lstStyle/>
          <a:p>
            <a:pPr lvl="0"/>
            <a:r>
              <a:rPr lang="en-US" dirty="0"/>
              <a:t>模拟答辩策略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04351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5283CF9E-1434-A512-AFFB-ECAC52EEC628}"/>
              </a:ext>
            </a:extLst>
          </p:cNvPr>
          <p:cNvGrpSpPr/>
          <p:nvPr/>
        </p:nvGrpSpPr>
        <p:grpSpPr>
          <a:xfrm>
            <a:off x="660400" y="1159328"/>
            <a:ext cx="10858500" cy="4295227"/>
            <a:chOff x="660400" y="1159328"/>
            <a:chExt cx="10858500" cy="4295227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9812719-9E2F-1CDA-D4A5-CE0D688A1299}"/>
                </a:ext>
              </a:extLst>
            </p:cNvPr>
            <p:cNvSpPr txBox="1"/>
            <p:nvPr/>
          </p:nvSpPr>
          <p:spPr>
            <a:xfrm>
              <a:off x="660400" y="1159328"/>
              <a:ext cx="8019143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zh-CN" altLang="en-US" sz="2400" b="1" dirty="0">
                  <a:solidFill>
                    <a:schemeClr val="tx1"/>
                  </a:solidFill>
                </a:rPr>
                <a:t>展示自信心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198C6F6-06E1-3772-D860-3AA2E4D8E997}"/>
                </a:ext>
              </a:extLst>
            </p:cNvPr>
            <p:cNvSpPr txBox="1"/>
            <p:nvPr/>
          </p:nvSpPr>
          <p:spPr>
            <a:xfrm>
              <a:off x="699001" y="1831797"/>
              <a:ext cx="7980542" cy="2948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ts val="1500"/>
                </a:lnSpc>
                <a:defRPr sz="900"/>
              </a:lvl1pPr>
            </a:lstStyle>
            <a:p>
              <a:pPr>
                <a:lnSpc>
                  <a:spcPct val="120000"/>
                </a:lnSpc>
              </a:pPr>
              <a:r>
                <a:rPr lang="zh-CN" altLang="en-US" sz="1200" dirty="0"/>
                <a:t>通过自信和积极的姿态展示自己的研究成果和能力</a:t>
              </a: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F5C3B1AF-200D-E23F-DB60-1FA641308D8F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3336044"/>
              <a:ext cx="108585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5971EA85-B7DC-A523-B567-626EE55F83A7}"/>
                </a:ext>
              </a:extLst>
            </p:cNvPr>
            <p:cNvGrpSpPr/>
            <p:nvPr/>
          </p:nvGrpSpPr>
          <p:grpSpPr>
            <a:xfrm>
              <a:off x="1656014" y="3294743"/>
              <a:ext cx="1763487" cy="2159812"/>
              <a:chOff x="660400" y="3294743"/>
              <a:chExt cx="1763487" cy="2159812"/>
            </a:xfrm>
          </p:grpSpPr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62383CC4-ECA7-6AC6-9F2F-3D94F633F4CC}"/>
                  </a:ext>
                </a:extLst>
              </p:cNvPr>
              <p:cNvGrpSpPr/>
              <p:nvPr/>
            </p:nvGrpSpPr>
            <p:grpSpPr>
              <a:xfrm>
                <a:off x="660400" y="3886994"/>
                <a:ext cx="1763487" cy="1567561"/>
                <a:chOff x="660400" y="3599542"/>
                <a:chExt cx="1763487" cy="1567561"/>
              </a:xfrm>
            </p:grpSpPr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C00B6639-6731-BB22-E04D-6E2049349201}"/>
                    </a:ext>
                  </a:extLst>
                </p:cNvPr>
                <p:cNvSpPr/>
                <p:nvPr/>
              </p:nvSpPr>
              <p:spPr>
                <a:xfrm>
                  <a:off x="660401" y="4091754"/>
                  <a:ext cx="1763486" cy="525887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108000" tIns="108000" rIns="108000" bIns="108000" rtlCol="0" anchor="b" anchorCtr="0">
                  <a:norm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9pPr>
                </a:lstStyle>
                <a:p>
                  <a:pPr>
                    <a:lnSpc>
                      <a:spcPct val="100000"/>
                    </a:lnSpc>
                  </a:pPr>
                  <a:r>
                    <a:rPr kumimoji="1" lang="zh-CN" altLang="en-US" sz="1600" b="1" dirty="0">
                      <a:solidFill>
                        <a:schemeClr val="accent1"/>
                      </a:solidFill>
                    </a:rPr>
                    <a:t>保持坚定</a:t>
                  </a:r>
                </a:p>
              </p:txBody>
            </p:sp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3D3188A2-091F-16B8-9D18-B39004474193}"/>
                    </a:ext>
                  </a:extLst>
                </p:cNvPr>
                <p:cNvSpPr/>
                <p:nvPr/>
              </p:nvSpPr>
              <p:spPr>
                <a:xfrm>
                  <a:off x="660400" y="4524903"/>
                  <a:ext cx="1763486" cy="64220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108000" tIns="108000" rIns="108000" bIns="108000" rtlCol="0" anchor="t" anchorCtr="0">
                  <a:sp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9pPr>
                </a:lstStyle>
                <a:p>
                  <a:pPr>
                    <a:lnSpc>
                      <a:spcPct val="120000"/>
                    </a:lnSpc>
                  </a:pPr>
                  <a:r>
                    <a:rPr kumimoji="1" lang="zh-CN" altLang="en-US" sz="1200" dirty="0">
                      <a:solidFill>
                        <a:schemeClr val="tx1">
                          <a:alpha val="60000"/>
                        </a:schemeClr>
                      </a:solidFill>
                    </a:rPr>
                    <a:t>保持坚定的态度和自信的表达</a:t>
                  </a:r>
                </a:p>
              </p:txBody>
            </p:sp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DB9A8CA7-770B-FAFC-29A6-9A536C1DF8D3}"/>
                    </a:ext>
                  </a:extLst>
                </p:cNvPr>
                <p:cNvSpPr txBox="1"/>
                <p:nvPr/>
              </p:nvSpPr>
              <p:spPr>
                <a:xfrm>
                  <a:off x="660400" y="3599542"/>
                  <a:ext cx="639919" cy="584775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 rtlCol="0" anchor="b" anchorCtr="0">
                  <a:spAutoFit/>
                </a:bodyPr>
                <a:lstStyle/>
                <a:p>
                  <a:r>
                    <a:rPr kumimoji="1" lang="en-US" altLang="zh-CN" sz="3200" b="1" dirty="0">
                      <a:solidFill>
                        <a:schemeClr val="accent1"/>
                      </a:solidFill>
                    </a:rPr>
                    <a:t>01</a:t>
                  </a:r>
                  <a:endParaRPr kumimoji="1" lang="zh-CN" altLang="en-US" sz="3200" b="1" dirty="0">
                    <a:solidFill>
                      <a:schemeClr val="accent1"/>
                    </a:solidFill>
                  </a:endParaRPr>
                </a:p>
              </p:txBody>
            </p:sp>
          </p:grp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E3CCA8D3-5C8E-6653-648D-20A2576E6CEF}"/>
                  </a:ext>
                </a:extLst>
              </p:cNvPr>
              <p:cNvSpPr/>
              <p:nvPr/>
            </p:nvSpPr>
            <p:spPr>
              <a:xfrm>
                <a:off x="660400" y="3294743"/>
                <a:ext cx="82603" cy="82603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5B0C63B3-D8F4-A322-9441-20B5E49FE102}"/>
                </a:ext>
              </a:extLst>
            </p:cNvPr>
            <p:cNvGrpSpPr/>
            <p:nvPr/>
          </p:nvGrpSpPr>
          <p:grpSpPr>
            <a:xfrm>
              <a:off x="4023942" y="3294743"/>
              <a:ext cx="1763487" cy="2159812"/>
              <a:chOff x="2881086" y="3294743"/>
              <a:chExt cx="1763487" cy="2159812"/>
            </a:xfrm>
          </p:grpSpPr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200E11D4-5CB6-5814-A7C4-E901F68DC93C}"/>
                  </a:ext>
                </a:extLst>
              </p:cNvPr>
              <p:cNvGrpSpPr/>
              <p:nvPr/>
            </p:nvGrpSpPr>
            <p:grpSpPr>
              <a:xfrm>
                <a:off x="2881086" y="3889349"/>
                <a:ext cx="1763487" cy="1565206"/>
                <a:chOff x="2881086" y="3109685"/>
                <a:chExt cx="1763487" cy="1565206"/>
              </a:xfrm>
            </p:grpSpPr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CAB7BA4C-E8FA-8E33-D7A2-29A4E3DBFDE7}"/>
                    </a:ext>
                  </a:extLst>
                </p:cNvPr>
                <p:cNvSpPr/>
                <p:nvPr/>
              </p:nvSpPr>
              <p:spPr>
                <a:xfrm>
                  <a:off x="2881087" y="3599542"/>
                  <a:ext cx="1763486" cy="525887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108000" tIns="108000" rIns="108000" bIns="108000" rtlCol="0" anchor="b" anchorCtr="0">
                  <a:norm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9pPr>
                </a:lstStyle>
                <a:p>
                  <a:pPr>
                    <a:lnSpc>
                      <a:spcPct val="100000"/>
                    </a:lnSpc>
                  </a:pPr>
                  <a:r>
                    <a:rPr kumimoji="1" lang="zh-CN" altLang="en-US" sz="1600" b="1" dirty="0">
                      <a:solidFill>
                        <a:schemeClr val="tx2"/>
                      </a:solidFill>
                    </a:rPr>
                    <a:t>掌握语言</a:t>
                  </a:r>
                </a:p>
              </p:txBody>
            </p:sp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C8F084A3-0270-4306-901E-273252FFA9A5}"/>
                    </a:ext>
                  </a:extLst>
                </p:cNvPr>
                <p:cNvSpPr/>
                <p:nvPr/>
              </p:nvSpPr>
              <p:spPr>
                <a:xfrm>
                  <a:off x="2881086" y="4032691"/>
                  <a:ext cx="1763486" cy="64220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108000" tIns="108000" rIns="108000" bIns="108000" rtlCol="0" anchor="t" anchorCtr="0">
                  <a:sp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9pPr>
                </a:lstStyle>
                <a:p>
                  <a:pPr>
                    <a:lnSpc>
                      <a:spcPct val="120000"/>
                    </a:lnSpc>
                  </a:pPr>
                  <a:r>
                    <a:rPr kumimoji="1" lang="zh-CN" altLang="en-US" sz="1200" dirty="0">
                      <a:solidFill>
                        <a:schemeClr val="tx1">
                          <a:alpha val="60000"/>
                        </a:schemeClr>
                      </a:solidFill>
                    </a:rPr>
                    <a:t>熟练掌握答辩所需的学术语言和术语</a:t>
                  </a:r>
                </a:p>
              </p:txBody>
            </p:sp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935D20FE-926C-F2E4-EAB6-17FE18352E45}"/>
                    </a:ext>
                  </a:extLst>
                </p:cNvPr>
                <p:cNvSpPr txBox="1"/>
                <p:nvPr/>
              </p:nvSpPr>
              <p:spPr>
                <a:xfrm>
                  <a:off x="2891324" y="3109685"/>
                  <a:ext cx="639919" cy="584775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 rtlCol="0" anchor="b" anchorCtr="0">
                  <a:spAutoFit/>
                </a:bodyPr>
                <a:lstStyle/>
                <a:p>
                  <a:r>
                    <a:rPr kumimoji="1" lang="en-US" altLang="zh-CN" sz="3200" b="1" dirty="0">
                      <a:solidFill>
                        <a:schemeClr val="tx2"/>
                      </a:solidFill>
                    </a:rPr>
                    <a:t>02</a:t>
                  </a:r>
                  <a:endParaRPr kumimoji="1" lang="zh-CN" altLang="en-US" sz="3200" b="1" dirty="0">
                    <a:solidFill>
                      <a:schemeClr val="tx2"/>
                    </a:solidFill>
                  </a:endParaRPr>
                </a:p>
              </p:txBody>
            </p:sp>
          </p:grp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1931FA51-38A8-5B80-655F-5A86FA52E5F7}"/>
                  </a:ext>
                </a:extLst>
              </p:cNvPr>
              <p:cNvSpPr/>
              <p:nvPr/>
            </p:nvSpPr>
            <p:spPr>
              <a:xfrm>
                <a:off x="2881086" y="3294743"/>
                <a:ext cx="82603" cy="82603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4352B2C9-6F15-921E-563D-BD9C2A0B1871}"/>
                </a:ext>
              </a:extLst>
            </p:cNvPr>
            <p:cNvGrpSpPr/>
            <p:nvPr/>
          </p:nvGrpSpPr>
          <p:grpSpPr>
            <a:xfrm>
              <a:off x="6391870" y="3294743"/>
              <a:ext cx="1763487" cy="2159812"/>
              <a:chOff x="5101772" y="3294743"/>
              <a:chExt cx="1763487" cy="2159812"/>
            </a:xfrm>
          </p:grpSpPr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6E960887-78F7-AED0-B14C-FB8D64CAA1D7}"/>
                  </a:ext>
                </a:extLst>
              </p:cNvPr>
              <p:cNvGrpSpPr/>
              <p:nvPr/>
            </p:nvGrpSpPr>
            <p:grpSpPr>
              <a:xfrm>
                <a:off x="5101772" y="3886994"/>
                <a:ext cx="1763487" cy="1567561"/>
                <a:chOff x="5101772" y="3599542"/>
                <a:chExt cx="1763487" cy="1567561"/>
              </a:xfrm>
            </p:grpSpPr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A0BE3043-0A21-EE69-AFFD-EDC88388859A}"/>
                    </a:ext>
                  </a:extLst>
                </p:cNvPr>
                <p:cNvSpPr/>
                <p:nvPr/>
              </p:nvSpPr>
              <p:spPr>
                <a:xfrm>
                  <a:off x="5101773" y="4091754"/>
                  <a:ext cx="1763486" cy="525887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108000" tIns="108000" rIns="108000" bIns="108000" rtlCol="0" anchor="b" anchorCtr="0">
                  <a:norm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9pPr>
                </a:lstStyle>
                <a:p>
                  <a:pPr>
                    <a:lnSpc>
                      <a:spcPct val="100000"/>
                    </a:lnSpc>
                  </a:pPr>
                  <a:r>
                    <a:rPr kumimoji="1" lang="zh-CN" altLang="en-US" sz="1600" b="1" dirty="0">
                      <a:solidFill>
                        <a:schemeClr val="accent1"/>
                      </a:solidFill>
                    </a:rPr>
                    <a:t>肢体语言</a:t>
                  </a:r>
                </a:p>
              </p:txBody>
            </p:sp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4D6EBDC8-3B85-413A-822A-52159EE8E395}"/>
                    </a:ext>
                  </a:extLst>
                </p:cNvPr>
                <p:cNvSpPr/>
                <p:nvPr/>
              </p:nvSpPr>
              <p:spPr>
                <a:xfrm>
                  <a:off x="5101772" y="4524903"/>
                  <a:ext cx="1763486" cy="64220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108000" tIns="108000" rIns="108000" bIns="108000" rtlCol="0" anchor="t" anchorCtr="0">
                  <a:sp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9pPr>
                </a:lstStyle>
                <a:p>
                  <a:pPr>
                    <a:lnSpc>
                      <a:spcPct val="120000"/>
                    </a:lnSpc>
                  </a:pPr>
                  <a:r>
                    <a:rPr kumimoji="1" lang="zh-CN" altLang="en-US" sz="1200" dirty="0">
                      <a:solidFill>
                        <a:schemeClr val="tx1">
                          <a:alpha val="60000"/>
                        </a:schemeClr>
                      </a:solidFill>
                    </a:rPr>
                    <a:t>运用自信的肢体语言来增强表达效果</a:t>
                  </a:r>
                </a:p>
              </p:txBody>
            </p: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B7C8380F-71FA-2B4B-E3C7-55D8D1D46D63}"/>
                    </a:ext>
                  </a:extLst>
                </p:cNvPr>
                <p:cNvSpPr txBox="1"/>
                <p:nvPr/>
              </p:nvSpPr>
              <p:spPr>
                <a:xfrm>
                  <a:off x="5101772" y="3599542"/>
                  <a:ext cx="639919" cy="584775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 rtlCol="0" anchor="b" anchorCtr="0">
                  <a:spAutoFit/>
                </a:bodyPr>
                <a:lstStyle/>
                <a:p>
                  <a:r>
                    <a:rPr kumimoji="1" lang="en-US" altLang="zh-CN" sz="3200" b="1" dirty="0">
                      <a:solidFill>
                        <a:schemeClr val="accent1"/>
                      </a:solidFill>
                    </a:rPr>
                    <a:t>03</a:t>
                  </a:r>
                  <a:endParaRPr kumimoji="1" lang="zh-CN" altLang="en-US" sz="3200" b="1" dirty="0">
                    <a:solidFill>
                      <a:schemeClr val="accent1"/>
                    </a:solidFill>
                  </a:endParaRPr>
                </a:p>
              </p:txBody>
            </p:sp>
          </p:grp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5556F298-A131-CD2B-5789-98B8559C03AE}"/>
                  </a:ext>
                </a:extLst>
              </p:cNvPr>
              <p:cNvSpPr/>
              <p:nvPr/>
            </p:nvSpPr>
            <p:spPr>
              <a:xfrm>
                <a:off x="5101772" y="3294743"/>
                <a:ext cx="82603" cy="82603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A2842AD4-4850-9017-8FF3-E44DE4FEEB96}"/>
                </a:ext>
              </a:extLst>
            </p:cNvPr>
            <p:cNvGrpSpPr/>
            <p:nvPr/>
          </p:nvGrpSpPr>
          <p:grpSpPr>
            <a:xfrm>
              <a:off x="8759798" y="3294743"/>
              <a:ext cx="1763487" cy="2159812"/>
              <a:chOff x="7322458" y="3294743"/>
              <a:chExt cx="1763487" cy="2159812"/>
            </a:xfrm>
          </p:grpSpPr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5486E1DD-48C8-B4A9-C62D-218BA1829B0C}"/>
                  </a:ext>
                </a:extLst>
              </p:cNvPr>
              <p:cNvGrpSpPr/>
              <p:nvPr/>
            </p:nvGrpSpPr>
            <p:grpSpPr>
              <a:xfrm>
                <a:off x="7322458" y="3889349"/>
                <a:ext cx="1763487" cy="1565206"/>
                <a:chOff x="7322458" y="3109685"/>
                <a:chExt cx="1763487" cy="1565206"/>
              </a:xfrm>
            </p:grpSpPr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2CB92BE9-6D5E-3447-42AE-CD21D513477A}"/>
                    </a:ext>
                  </a:extLst>
                </p:cNvPr>
                <p:cNvSpPr/>
                <p:nvPr/>
              </p:nvSpPr>
              <p:spPr>
                <a:xfrm>
                  <a:off x="7322459" y="3599542"/>
                  <a:ext cx="1763486" cy="525887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108000" tIns="108000" rIns="108000" bIns="108000" rtlCol="0" anchor="b" anchorCtr="0">
                  <a:norm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9pPr>
                </a:lstStyle>
                <a:p>
                  <a:pPr>
                    <a:lnSpc>
                      <a:spcPct val="100000"/>
                    </a:lnSpc>
                  </a:pPr>
                  <a:r>
                    <a:rPr kumimoji="1" lang="zh-CN" altLang="en-US" sz="1600" b="1" dirty="0">
                      <a:solidFill>
                        <a:schemeClr val="tx2"/>
                      </a:solidFill>
                    </a:rPr>
                    <a:t>积极互动</a:t>
                  </a:r>
                </a:p>
              </p:txBody>
            </p:sp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FDB2904F-B7FB-3977-9DC7-F77BF47C2C6B}"/>
                    </a:ext>
                  </a:extLst>
                </p:cNvPr>
                <p:cNvSpPr/>
                <p:nvPr/>
              </p:nvSpPr>
              <p:spPr>
                <a:xfrm>
                  <a:off x="7322458" y="4032691"/>
                  <a:ext cx="1763486" cy="64220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108000" tIns="108000" rIns="108000" bIns="108000" rtlCol="0" anchor="t" anchorCtr="0">
                  <a:sp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9pPr>
                </a:lstStyle>
                <a:p>
                  <a:pPr>
                    <a:lnSpc>
                      <a:spcPct val="120000"/>
                    </a:lnSpc>
                  </a:pPr>
                  <a:r>
                    <a:rPr kumimoji="1" lang="zh-CN" altLang="en-US" sz="1200" dirty="0">
                      <a:solidFill>
                        <a:schemeClr val="tx1">
                          <a:alpha val="60000"/>
                        </a:schemeClr>
                      </a:solidFill>
                    </a:rPr>
                    <a:t>积极与评委和听众互动，展现合作和沟通能力</a:t>
                  </a:r>
                </a:p>
              </p:txBody>
            </p:sp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3052BBBF-5D42-9E90-49FE-89F6E2C8C8D5}"/>
                    </a:ext>
                  </a:extLst>
                </p:cNvPr>
                <p:cNvSpPr txBox="1"/>
                <p:nvPr/>
              </p:nvSpPr>
              <p:spPr>
                <a:xfrm>
                  <a:off x="7347210" y="3109685"/>
                  <a:ext cx="639919" cy="584775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 rtlCol="0" anchor="b" anchorCtr="0">
                  <a:spAutoFit/>
                </a:bodyPr>
                <a:lstStyle/>
                <a:p>
                  <a:r>
                    <a:rPr kumimoji="1" lang="en-US" altLang="zh-CN" sz="3200" b="1" dirty="0">
                      <a:solidFill>
                        <a:schemeClr val="tx2"/>
                      </a:solidFill>
                    </a:rPr>
                    <a:t>04</a:t>
                  </a:r>
                  <a:endParaRPr kumimoji="1" lang="zh-CN" altLang="en-US" sz="3200" b="1" dirty="0">
                    <a:solidFill>
                      <a:schemeClr val="tx2"/>
                    </a:solidFill>
                  </a:endParaRPr>
                </a:p>
              </p:txBody>
            </p:sp>
          </p:grp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3A113757-57C1-DC08-D5AB-23FF839253E0}"/>
                  </a:ext>
                </a:extLst>
              </p:cNvPr>
              <p:cNvSpPr/>
              <p:nvPr/>
            </p:nvSpPr>
            <p:spPr>
              <a:xfrm>
                <a:off x="7322458" y="3294743"/>
                <a:ext cx="82603" cy="82603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40" name="Title 39"/>
          <p:cNvSpPr>
            <a:spLocks noGrp="1"/>
          </p:cNvSpPr>
          <p:nvPr>
            <p:ph type="title"/>
          </p:nvPr>
        </p:nvSpPr>
        <p:spPr/>
        <p:txBody>
          <a:bodyPr wrap="square">
            <a:normAutofit/>
          </a:bodyPr>
          <a:lstStyle/>
          <a:p>
            <a:pPr lvl="0"/>
            <a:r>
              <a:rPr lang="en-US" dirty="0"/>
              <a:t>如何自信展示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975583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 wrap="square">
            <a:normAutofit/>
          </a:bodyPr>
          <a:lstStyle/>
          <a:p>
            <a:pPr lvl="0"/>
            <a:r>
              <a:rPr lang="en-US" dirty="0"/>
              <a:t>Presenter name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 wrap="none">
            <a:normAutofit/>
          </a:bodyPr>
          <a:lstStyle/>
          <a:p>
            <a:pPr lvl="0"/>
            <a:r>
              <a:rPr lang="en-US" dirty="0"/>
              <a:t>www.officeplus.cn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 wrap="square">
            <a:normAutofit/>
          </a:bodyPr>
          <a:lstStyle/>
          <a:p>
            <a:pPr lvl="0"/>
            <a:r>
              <a:rPr lang="en-US" dirty="0"/>
              <a:t>Thank You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613497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660400" y="1222633"/>
            <a:ext cx="10858500" cy="4276554"/>
            <a:chOff x="660400" y="1222633"/>
            <a:chExt cx="10858500" cy="4276554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17A26CE9-6C8E-4CAA-BB16-B08EF0DF0AD1}"/>
                </a:ext>
              </a:extLst>
            </p:cNvPr>
            <p:cNvGrpSpPr/>
            <p:nvPr/>
          </p:nvGrpSpPr>
          <p:grpSpPr>
            <a:xfrm>
              <a:off x="660400" y="2932604"/>
              <a:ext cx="10858500" cy="2566583"/>
              <a:chOff x="660400" y="2932604"/>
              <a:chExt cx="10858500" cy="2566583"/>
            </a:xfrm>
          </p:grpSpPr>
          <p:sp>
            <p:nvSpPr>
              <p:cNvPr id="93" name="Rectangle: Diagonal Corners Rounded 92">
                <a:extLst>
                  <a:ext uri="{FF2B5EF4-FFF2-40B4-BE49-F238E27FC236}">
                    <a16:creationId xmlns:a16="http://schemas.microsoft.com/office/drawing/2014/main" id="{CE77DC51-C006-4B0A-BDE6-9F066A4D0CCC}"/>
                  </a:ext>
                </a:extLst>
              </p:cNvPr>
              <p:cNvSpPr/>
              <p:nvPr/>
            </p:nvSpPr>
            <p:spPr>
              <a:xfrm>
                <a:off x="660400" y="4139960"/>
                <a:ext cx="2344400" cy="1359227"/>
              </a:xfrm>
              <a:prstGeom prst="round2DiagRect">
                <a:avLst>
                  <a:gd name="adj1" fmla="val 40493"/>
                  <a:gd name="adj2" fmla="val 0"/>
                </a:avLst>
              </a:prstGeom>
              <a:blipFill rotWithShape="0">
                <a:blip r:embed="rId3"/>
                <a:srcRect/>
                <a:stretch>
                  <a:fillRect t="-7710" b="-7710"/>
                </a:stretch>
              </a:blipFill>
              <a:ln w="12700" cap="flat" cmpd="sng" algn="ctr">
                <a:noFill/>
                <a:prstDash val="solid"/>
                <a:miter lim="800000"/>
              </a:ln>
              <a:effectLst/>
              <a:extLst>
                <a:ext uri="{91240B29-F687-4F45-9708-019B960494DF}">
                  <a14:hiddenLine xmlns:a14="http://schemas.microsoft.com/office/drawing/2010/main" w="12700" cap="flat" cmpd="sng" algn="ctr">
                    <a:solidFill>
                      <a:schemeClr val="accent1">
                        <a:shade val="50000"/>
                      </a:schemeClr>
                    </a:solidFill>
                    <a:prstDash val="solid"/>
                    <a:miter lim="800000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0AF8F480-BF0A-4905-8872-2749E8C5D9DC}"/>
                  </a:ext>
                </a:extLst>
              </p:cNvPr>
              <p:cNvGrpSpPr/>
              <p:nvPr/>
            </p:nvGrpSpPr>
            <p:grpSpPr>
              <a:xfrm>
                <a:off x="3498433" y="2932604"/>
                <a:ext cx="8020467" cy="2411348"/>
                <a:chOff x="3498433" y="2932604"/>
                <a:chExt cx="8020467" cy="2411348"/>
              </a:xfrm>
            </p:grpSpPr>
            <p:grpSp>
              <p:nvGrpSpPr>
                <p:cNvPr id="154" name="Group 153">
                  <a:extLst>
                    <a:ext uri="{FF2B5EF4-FFF2-40B4-BE49-F238E27FC236}">
                      <a16:creationId xmlns:a16="http://schemas.microsoft.com/office/drawing/2014/main" id="{90CCED40-D660-4B11-86A8-6AB5CA96C0BA}"/>
                    </a:ext>
                  </a:extLst>
                </p:cNvPr>
                <p:cNvGrpSpPr/>
                <p:nvPr/>
              </p:nvGrpSpPr>
              <p:grpSpPr>
                <a:xfrm>
                  <a:off x="9174499" y="2932604"/>
                  <a:ext cx="2344401" cy="2189749"/>
                  <a:chOff x="4381398" y="2932604"/>
                  <a:chExt cx="3068301" cy="2189749"/>
                </a:xfrm>
              </p:grpSpPr>
              <p:grpSp>
                <p:nvGrpSpPr>
                  <p:cNvPr id="155" name="Group 154">
                    <a:extLst>
                      <a:ext uri="{FF2B5EF4-FFF2-40B4-BE49-F238E27FC236}">
                        <a16:creationId xmlns:a16="http://schemas.microsoft.com/office/drawing/2014/main" id="{8FC710FC-CA31-4919-8852-4D13C2D9A995}"/>
                      </a:ext>
                    </a:extLst>
                  </p:cNvPr>
                  <p:cNvGrpSpPr/>
                  <p:nvPr/>
                </p:nvGrpSpPr>
                <p:grpSpPr>
                  <a:xfrm>
                    <a:off x="4381399" y="4139960"/>
                    <a:ext cx="3068300" cy="982393"/>
                    <a:chOff x="2926262" y="3947957"/>
                    <a:chExt cx="2806761" cy="982393"/>
                  </a:xfrm>
                </p:grpSpPr>
                <p:grpSp>
                  <p:nvGrpSpPr>
                    <p:cNvPr id="157" name="Group 156">
                      <a:extLst>
                        <a:ext uri="{FF2B5EF4-FFF2-40B4-BE49-F238E27FC236}">
                          <a16:creationId xmlns:a16="http://schemas.microsoft.com/office/drawing/2014/main" id="{2A47F4AB-9522-4A2C-828D-19AFA8BC131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926262" y="4039744"/>
                      <a:ext cx="2806761" cy="890606"/>
                      <a:chOff x="2492017" y="2712768"/>
                      <a:chExt cx="2806761" cy="890606"/>
                    </a:xfrm>
                  </p:grpSpPr>
                  <p:sp>
                    <p:nvSpPr>
                      <p:cNvPr id="159" name="Rectangle 158">
                        <a:extLst>
                          <a:ext uri="{FF2B5EF4-FFF2-40B4-BE49-F238E27FC236}">
                            <a16:creationId xmlns:a16="http://schemas.microsoft.com/office/drawing/2014/main" id="{2D1D808E-48A2-4012-9DAC-3FAD63941B6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492017" y="2712768"/>
                        <a:ext cx="2806761" cy="46433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none" lIns="108000" tIns="108000" rIns="108000" bIns="108000" rtlCol="0" anchor="b" anchorCtr="0">
                        <a:normAutofit/>
                      </a:bodyPr>
                      <a:lstStyle/>
                      <a:p>
                        <a:pPr>
                          <a:lnSpc>
                            <a:spcPct val="100000"/>
                          </a:lnSpc>
                        </a:pPr>
                        <a:r>
                          <a:rPr kumimoji="1" lang="zh-CN" altLang="en-US" sz="1600" b="1" dirty="0">
                            <a:solidFill>
                              <a:schemeClr val="tx1"/>
                            </a:solidFill>
                          </a:rPr>
                          <a:t>解决方法</a:t>
                        </a:r>
                      </a:p>
                    </p:txBody>
                  </p:sp>
                  <p:sp>
                    <p:nvSpPr>
                      <p:cNvPr id="160" name="Rectangle 159">
                        <a:extLst>
                          <a:ext uri="{FF2B5EF4-FFF2-40B4-BE49-F238E27FC236}">
                            <a16:creationId xmlns:a16="http://schemas.microsoft.com/office/drawing/2014/main" id="{12113F2F-F9D0-415F-A77B-F7148A354B1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492017" y="3182773"/>
                        <a:ext cx="2806761" cy="42060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square" lIns="108000" tIns="108000" rIns="108000" bIns="108000" rtlCol="0" anchor="t" anchorCtr="0">
                        <a:spAutoFit/>
                      </a:bodyPr>
                      <a:lstStyle/>
                      <a:p>
                        <a:pPr>
                          <a:lnSpc>
                            <a:spcPct val="120000"/>
                          </a:lnSpc>
                        </a:pPr>
                        <a:r>
                          <a:rPr kumimoji="1" lang="zh-CN" altLang="en-US" sz="1200" dirty="0">
                            <a:solidFill>
                              <a:schemeClr val="tx1"/>
                            </a:solidFill>
                          </a:rPr>
                          <a:t>积极寻求帮助和反思</a:t>
                        </a:r>
                      </a:p>
                    </p:txBody>
                  </p:sp>
                </p:grpSp>
                <p:cxnSp>
                  <p:nvCxnSpPr>
                    <p:cNvPr id="158" name="Straight Arrow Connector 157">
                      <a:extLst>
                        <a:ext uri="{FF2B5EF4-FFF2-40B4-BE49-F238E27FC236}">
                          <a16:creationId xmlns:a16="http://schemas.microsoft.com/office/drawing/2014/main" id="{81A9EDED-9B0F-4828-B65D-B2E77D231492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926262" y="3947957"/>
                      <a:ext cx="2806761" cy="0"/>
                    </a:xfrm>
                    <a:prstGeom prst="straightConnector1">
                      <a:avLst/>
                    </a:prstGeom>
                    <a:ln w="25400">
                      <a:solidFill>
                        <a:schemeClr val="accent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156" name="TextBox 155">
                    <a:extLst>
                      <a:ext uri="{FF2B5EF4-FFF2-40B4-BE49-F238E27FC236}">
                        <a16:creationId xmlns:a16="http://schemas.microsoft.com/office/drawing/2014/main" id="{2C54383C-E544-46D1-838C-C53AEAFA2BC7}"/>
                      </a:ext>
                    </a:extLst>
                  </p:cNvPr>
                  <p:cNvSpPr txBox="1"/>
                  <p:nvPr/>
                </p:nvSpPr>
                <p:spPr>
                  <a:xfrm>
                    <a:off x="4381398" y="2932604"/>
                    <a:ext cx="1930270" cy="1572326"/>
                  </a:xfrm>
                  <a:prstGeom prst="rect">
                    <a:avLst/>
                  </a:prstGeom>
                  <a:noFill/>
                </p:spPr>
                <p:txBody>
                  <a:bodyPr wrap="none" lIns="108000" tIns="108000" rIns="108000" bIns="108000" rtlCol="0" anchor="ctr" anchorCtr="0">
                    <a:spAutoFit/>
                  </a:bodyPr>
                  <a:lstStyle/>
                  <a:p>
                    <a:r>
                      <a:rPr kumimoji="1" lang="en-US" altLang="zh-CN" sz="8800" b="1" dirty="0">
                        <a:solidFill>
                          <a:schemeClr val="tx1">
                            <a:lumMod val="50000"/>
                            <a:lumOff val="50000"/>
                            <a:alpha val="20000"/>
                          </a:schemeClr>
                        </a:solidFill>
                      </a:rPr>
                      <a:t>03</a:t>
                    </a:r>
                    <a:endParaRPr kumimoji="1" lang="zh-CN" altLang="en-US" sz="8800" b="1" dirty="0">
                      <a:solidFill>
                        <a:schemeClr val="tx1">
                          <a:lumMod val="50000"/>
                          <a:lumOff val="50000"/>
                          <a:alpha val="20000"/>
                        </a:schemeClr>
                      </a:solidFill>
                    </a:endParaRPr>
                  </a:p>
                </p:txBody>
              </p:sp>
            </p:grpSp>
            <p:grpSp>
              <p:nvGrpSpPr>
                <p:cNvPr id="153" name="Group 152">
                  <a:extLst>
                    <a:ext uri="{FF2B5EF4-FFF2-40B4-BE49-F238E27FC236}">
                      <a16:creationId xmlns:a16="http://schemas.microsoft.com/office/drawing/2014/main" id="{0DE2A22E-2740-41E4-A7A0-9443A6A304C0}"/>
                    </a:ext>
                  </a:extLst>
                </p:cNvPr>
                <p:cNvGrpSpPr/>
                <p:nvPr/>
              </p:nvGrpSpPr>
              <p:grpSpPr>
                <a:xfrm>
                  <a:off x="3498433" y="2932604"/>
                  <a:ext cx="2344400" cy="2411348"/>
                  <a:chOff x="4381399" y="2932604"/>
                  <a:chExt cx="3068300" cy="2411348"/>
                </a:xfrm>
              </p:grpSpPr>
              <p:grpSp>
                <p:nvGrpSpPr>
                  <p:cNvPr id="113" name="Group 112">
                    <a:extLst>
                      <a:ext uri="{FF2B5EF4-FFF2-40B4-BE49-F238E27FC236}">
                        <a16:creationId xmlns:a16="http://schemas.microsoft.com/office/drawing/2014/main" id="{F083F46B-5F21-491D-AC81-7D4ADDEB4F35}"/>
                      </a:ext>
                    </a:extLst>
                  </p:cNvPr>
                  <p:cNvGrpSpPr/>
                  <p:nvPr/>
                </p:nvGrpSpPr>
                <p:grpSpPr>
                  <a:xfrm>
                    <a:off x="4381399" y="4139960"/>
                    <a:ext cx="3068300" cy="1203992"/>
                    <a:chOff x="2926262" y="3947957"/>
                    <a:chExt cx="2806761" cy="1203992"/>
                  </a:xfrm>
                </p:grpSpPr>
                <p:grpSp>
                  <p:nvGrpSpPr>
                    <p:cNvPr id="114" name="Group 113">
                      <a:extLst>
                        <a:ext uri="{FF2B5EF4-FFF2-40B4-BE49-F238E27FC236}">
                          <a16:creationId xmlns:a16="http://schemas.microsoft.com/office/drawing/2014/main" id="{79082DD3-4B9C-4B81-B3C1-095C91F98EC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926262" y="4039744"/>
                      <a:ext cx="2806761" cy="1112205"/>
                      <a:chOff x="2492017" y="2712768"/>
                      <a:chExt cx="2806761" cy="1112205"/>
                    </a:xfrm>
                  </p:grpSpPr>
                  <p:sp>
                    <p:nvSpPr>
                      <p:cNvPr id="116" name="Rectangle 115">
                        <a:extLst>
                          <a:ext uri="{FF2B5EF4-FFF2-40B4-BE49-F238E27FC236}">
                            <a16:creationId xmlns:a16="http://schemas.microsoft.com/office/drawing/2014/main" id="{CE875014-6D52-447D-A118-09562293E0E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492017" y="2712768"/>
                        <a:ext cx="2806761" cy="46433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none" lIns="108000" tIns="108000" rIns="108000" bIns="108000" rtlCol="0" anchor="b" anchorCtr="0">
                        <a:normAutofit/>
                      </a:bodyPr>
                      <a:lstStyle/>
                      <a:p>
                        <a:pPr>
                          <a:lnSpc>
                            <a:spcPct val="100000"/>
                          </a:lnSpc>
                        </a:pPr>
                        <a:r>
                          <a:rPr kumimoji="1" lang="zh-CN" altLang="en-US" sz="1600" b="1" dirty="0">
                            <a:solidFill>
                              <a:schemeClr val="tx1"/>
                            </a:solidFill>
                          </a:rPr>
                          <a:t>第一次答辩</a:t>
                        </a:r>
                      </a:p>
                    </p:txBody>
                  </p:sp>
                  <p:sp>
                    <p:nvSpPr>
                      <p:cNvPr id="117" name="Rectangle 116">
                        <a:extLst>
                          <a:ext uri="{FF2B5EF4-FFF2-40B4-BE49-F238E27FC236}">
                            <a16:creationId xmlns:a16="http://schemas.microsoft.com/office/drawing/2014/main" id="{0DCDFEB6-271D-4D18-99B1-157799D87D1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492017" y="3182773"/>
                        <a:ext cx="2806761" cy="642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square" lIns="108000" tIns="108000" rIns="108000" bIns="108000" rtlCol="0" anchor="t" anchorCtr="0">
                        <a:spAutoFit/>
                      </a:bodyPr>
                      <a:lstStyle/>
                      <a:p>
                        <a:pPr>
                          <a:lnSpc>
                            <a:spcPct val="120000"/>
                          </a:lnSpc>
                        </a:pPr>
                        <a:r>
                          <a:rPr kumimoji="1" lang="zh-CN" altLang="en-US" sz="1200" dirty="0">
                            <a:solidFill>
                              <a:schemeClr val="tx1"/>
                            </a:solidFill>
                          </a:rPr>
                          <a:t>面对挑战，感受紧张又兴奋的情绪。</a:t>
                        </a:r>
                      </a:p>
                    </p:txBody>
                  </p:sp>
                </p:grpSp>
                <p:cxnSp>
                  <p:nvCxnSpPr>
                    <p:cNvPr id="115" name="Straight Arrow Connector 114">
                      <a:extLst>
                        <a:ext uri="{FF2B5EF4-FFF2-40B4-BE49-F238E27FC236}">
                          <a16:creationId xmlns:a16="http://schemas.microsoft.com/office/drawing/2014/main" id="{7E7F2112-1F31-4050-ADAC-1789C2CA9FA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926262" y="3947957"/>
                      <a:ext cx="2806761" cy="0"/>
                    </a:xfrm>
                    <a:prstGeom prst="straightConnector1">
                      <a:avLst/>
                    </a:prstGeom>
                    <a:ln w="25400">
                      <a:solidFill>
                        <a:schemeClr val="accent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152" name="TextBox 151">
                    <a:extLst>
                      <a:ext uri="{FF2B5EF4-FFF2-40B4-BE49-F238E27FC236}">
                        <a16:creationId xmlns:a16="http://schemas.microsoft.com/office/drawing/2014/main" id="{E3AEC1BE-31CB-4948-B129-41FC6D5B1B8C}"/>
                      </a:ext>
                    </a:extLst>
                  </p:cNvPr>
                  <p:cNvSpPr txBox="1"/>
                  <p:nvPr/>
                </p:nvSpPr>
                <p:spPr>
                  <a:xfrm>
                    <a:off x="4381399" y="2932604"/>
                    <a:ext cx="1930270" cy="1572326"/>
                  </a:xfrm>
                  <a:prstGeom prst="rect">
                    <a:avLst/>
                  </a:prstGeom>
                  <a:noFill/>
                </p:spPr>
                <p:txBody>
                  <a:bodyPr wrap="none" lIns="108000" tIns="108000" rIns="108000" bIns="108000" rtlCol="0" anchor="ctr" anchorCtr="0">
                    <a:spAutoFit/>
                  </a:bodyPr>
                  <a:lstStyle/>
                  <a:p>
                    <a:r>
                      <a:rPr kumimoji="1" lang="en-US" altLang="zh-CN" sz="8800" b="1" dirty="0">
                        <a:solidFill>
                          <a:schemeClr val="tx1">
                            <a:lumMod val="50000"/>
                            <a:lumOff val="50000"/>
                            <a:alpha val="20000"/>
                          </a:schemeClr>
                        </a:solidFill>
                      </a:rPr>
                      <a:t>01</a:t>
                    </a:r>
                    <a:endParaRPr kumimoji="1" lang="zh-CN" altLang="en-US" sz="8800" b="1" dirty="0">
                      <a:solidFill>
                        <a:schemeClr val="tx1">
                          <a:lumMod val="50000"/>
                          <a:lumOff val="50000"/>
                          <a:alpha val="20000"/>
                        </a:schemeClr>
                      </a:solidFill>
                    </a:endParaRPr>
                  </a:p>
                </p:txBody>
              </p:sp>
            </p:grpSp>
            <p:grpSp>
              <p:nvGrpSpPr>
                <p:cNvPr id="27" name="Group 26">
                  <a:extLst>
                    <a:ext uri="{FF2B5EF4-FFF2-40B4-BE49-F238E27FC236}">
                      <a16:creationId xmlns:a16="http://schemas.microsoft.com/office/drawing/2014/main" id="{96F426DF-A3EC-429E-80B9-0D0A7C320651}"/>
                    </a:ext>
                  </a:extLst>
                </p:cNvPr>
                <p:cNvGrpSpPr/>
                <p:nvPr/>
              </p:nvGrpSpPr>
              <p:grpSpPr>
                <a:xfrm>
                  <a:off x="6336466" y="2932604"/>
                  <a:ext cx="2344400" cy="2189749"/>
                  <a:chOff x="4381399" y="2932604"/>
                  <a:chExt cx="3068300" cy="2189749"/>
                </a:xfrm>
              </p:grpSpPr>
              <p:grpSp>
                <p:nvGrpSpPr>
                  <p:cNvPr id="28" name="Group 27">
                    <a:extLst>
                      <a:ext uri="{FF2B5EF4-FFF2-40B4-BE49-F238E27FC236}">
                        <a16:creationId xmlns:a16="http://schemas.microsoft.com/office/drawing/2014/main" id="{25B1B385-436D-4800-816D-6976275A7AEB}"/>
                      </a:ext>
                    </a:extLst>
                  </p:cNvPr>
                  <p:cNvGrpSpPr/>
                  <p:nvPr/>
                </p:nvGrpSpPr>
                <p:grpSpPr>
                  <a:xfrm>
                    <a:off x="4381399" y="4139960"/>
                    <a:ext cx="3068300" cy="982393"/>
                    <a:chOff x="2926262" y="3947957"/>
                    <a:chExt cx="2806761" cy="982393"/>
                  </a:xfrm>
                </p:grpSpPr>
                <p:grpSp>
                  <p:nvGrpSpPr>
                    <p:cNvPr id="30" name="Group 29">
                      <a:extLst>
                        <a:ext uri="{FF2B5EF4-FFF2-40B4-BE49-F238E27FC236}">
                          <a16:creationId xmlns:a16="http://schemas.microsoft.com/office/drawing/2014/main" id="{47462C5C-0266-49FA-9123-70404C7B0B3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926262" y="4039744"/>
                      <a:ext cx="2806761" cy="890606"/>
                      <a:chOff x="2492017" y="2712768"/>
                      <a:chExt cx="2806761" cy="890606"/>
                    </a:xfrm>
                  </p:grpSpPr>
                  <p:sp>
                    <p:nvSpPr>
                      <p:cNvPr id="32" name="Rectangle 31">
                        <a:extLst>
                          <a:ext uri="{FF2B5EF4-FFF2-40B4-BE49-F238E27FC236}">
                            <a16:creationId xmlns:a16="http://schemas.microsoft.com/office/drawing/2014/main" id="{04F178EE-E21F-41B9-84B4-18F96792AB5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492017" y="2712768"/>
                        <a:ext cx="2806761" cy="46433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none" lIns="108000" tIns="108000" rIns="108000" bIns="108000" rtlCol="0" anchor="b" anchorCtr="0">
                        <a:normAutofit/>
                      </a:bodyPr>
                      <a:lstStyle/>
                      <a:p>
                        <a:pPr>
                          <a:lnSpc>
                            <a:spcPct val="100000"/>
                          </a:lnSpc>
                        </a:pPr>
                        <a:r>
                          <a:rPr kumimoji="1" lang="zh-CN" altLang="en-US" sz="1600" b="1" dirty="0">
                            <a:solidFill>
                              <a:schemeClr val="tx1"/>
                            </a:solidFill>
                          </a:rPr>
                          <a:t>遇到的问题</a:t>
                        </a:r>
                      </a:p>
                    </p:txBody>
                  </p:sp>
                  <p:sp>
                    <p:nvSpPr>
                      <p:cNvPr id="33" name="Rectangle 32">
                        <a:extLst>
                          <a:ext uri="{FF2B5EF4-FFF2-40B4-BE49-F238E27FC236}">
                            <a16:creationId xmlns:a16="http://schemas.microsoft.com/office/drawing/2014/main" id="{2B635E04-121A-457F-A3C5-26D697F9D67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492017" y="3182773"/>
                        <a:ext cx="2806761" cy="42060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square" lIns="108000" tIns="108000" rIns="108000" bIns="108000" rtlCol="0" anchor="t" anchorCtr="0">
                        <a:spAutoFit/>
                      </a:bodyPr>
                      <a:lstStyle/>
                      <a:p>
                        <a:pPr>
                          <a:lnSpc>
                            <a:spcPct val="120000"/>
                          </a:lnSpc>
                        </a:pPr>
                        <a:r>
                          <a:rPr kumimoji="1" lang="zh-CN" altLang="en-US" sz="1200" dirty="0">
                            <a:solidFill>
                              <a:schemeClr val="tx1"/>
                            </a:solidFill>
                          </a:rPr>
                          <a:t>挑战和机会并存</a:t>
                        </a:r>
                      </a:p>
                    </p:txBody>
                  </p:sp>
                </p:grpSp>
                <p:cxnSp>
                  <p:nvCxnSpPr>
                    <p:cNvPr id="31" name="Straight Arrow Connector 30">
                      <a:extLst>
                        <a:ext uri="{FF2B5EF4-FFF2-40B4-BE49-F238E27FC236}">
                          <a16:creationId xmlns:a16="http://schemas.microsoft.com/office/drawing/2014/main" id="{D4AC9934-C29A-484C-BC6C-AA476B57E9E7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926262" y="3947957"/>
                      <a:ext cx="2806761" cy="0"/>
                    </a:xfrm>
                    <a:prstGeom prst="straightConnector1">
                      <a:avLst/>
                    </a:prstGeom>
                    <a:ln w="25400">
                      <a:solidFill>
                        <a:schemeClr val="accent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183AB63C-4858-44EC-AD4B-374290A691AD}"/>
                      </a:ext>
                    </a:extLst>
                  </p:cNvPr>
                  <p:cNvSpPr txBox="1"/>
                  <p:nvPr/>
                </p:nvSpPr>
                <p:spPr>
                  <a:xfrm>
                    <a:off x="4381399" y="2932604"/>
                    <a:ext cx="1930270" cy="1572326"/>
                  </a:xfrm>
                  <a:prstGeom prst="rect">
                    <a:avLst/>
                  </a:prstGeom>
                  <a:noFill/>
                </p:spPr>
                <p:txBody>
                  <a:bodyPr wrap="none" lIns="108000" tIns="108000" rIns="108000" bIns="108000" rtlCol="0" anchor="ctr" anchorCtr="0">
                    <a:spAutoFit/>
                  </a:bodyPr>
                  <a:lstStyle/>
                  <a:p>
                    <a:r>
                      <a:rPr kumimoji="1" lang="en-US" altLang="zh-CN" sz="8800" b="1" dirty="0">
                        <a:solidFill>
                          <a:schemeClr val="tx1">
                            <a:lumMod val="50000"/>
                            <a:lumOff val="50000"/>
                            <a:alpha val="20000"/>
                          </a:schemeClr>
                        </a:solidFill>
                      </a:rPr>
                      <a:t>02</a:t>
                    </a:r>
                    <a:endParaRPr kumimoji="1" lang="zh-CN" altLang="en-US" sz="8800" b="1" dirty="0">
                      <a:solidFill>
                        <a:schemeClr val="tx1">
                          <a:lumMod val="50000"/>
                          <a:lumOff val="50000"/>
                          <a:alpha val="20000"/>
                        </a:schemeClr>
                      </a:solidFill>
                    </a:endParaRPr>
                  </a:p>
                </p:txBody>
              </p:sp>
            </p:grpSp>
          </p:grpSp>
        </p:grp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964A089-5D4B-47CD-B734-31A1B6B64CFF}"/>
                </a:ext>
              </a:extLst>
            </p:cNvPr>
            <p:cNvSpPr/>
            <p:nvPr/>
          </p:nvSpPr>
          <p:spPr>
            <a:xfrm>
              <a:off x="660402" y="1815748"/>
              <a:ext cx="5540924" cy="42060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08000" tIns="108000" rIns="108000" bIns="108000" rtlCol="0" anchor="t" anchorCtr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kumimoji="1" lang="zh-CN" altLang="en-US" sz="1200" dirty="0">
                  <a:solidFill>
                    <a:schemeClr val="tx1"/>
                  </a:solidFill>
                </a:rPr>
                <a:t>答辩过程中的第一次经历和感受，对答辩的初步认识和理解。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8B70C394-5A47-4B7C-BC1A-DD0184D58E9E}"/>
                </a:ext>
              </a:extLst>
            </p:cNvPr>
            <p:cNvSpPr/>
            <p:nvPr/>
          </p:nvSpPr>
          <p:spPr>
            <a:xfrm>
              <a:off x="660400" y="1222633"/>
              <a:ext cx="5540924" cy="58744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08000" tIns="108000" rIns="108000" bIns="108000" rtlCol="0" anchor="b" anchorCtr="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kumimoji="1" lang="zh-CN" altLang="en-US" sz="2400" b="1" dirty="0">
                  <a:solidFill>
                    <a:schemeClr val="tx1"/>
                  </a:solidFill>
                </a:rPr>
                <a:t>答辩初体验</a:t>
              </a:r>
            </a:p>
          </p:txBody>
        </p:sp>
      </p:grpSp>
      <p:sp>
        <p:nvSpPr>
          <p:cNvPr id="162" name="Title 161"/>
          <p:cNvSpPr>
            <a:spLocks noGrp="1"/>
          </p:cNvSpPr>
          <p:nvPr>
            <p:ph type="title"/>
          </p:nvPr>
        </p:nvSpPr>
        <p:spPr/>
        <p:txBody>
          <a:bodyPr wrap="square">
            <a:normAutofit/>
          </a:bodyPr>
          <a:lstStyle/>
          <a:p>
            <a:pPr lvl="0"/>
            <a:r>
              <a:rPr lang="en-US" dirty="0"/>
              <a:t>首度答辩体验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54432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660400" y="1177757"/>
            <a:ext cx="10858500" cy="3061632"/>
            <a:chOff x="660400" y="1177757"/>
            <a:chExt cx="10858500" cy="306163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A979DB9-A4F6-468F-97A8-9414AB132EE4}"/>
                </a:ext>
              </a:extLst>
            </p:cNvPr>
            <p:cNvSpPr txBox="1"/>
            <p:nvPr/>
          </p:nvSpPr>
          <p:spPr>
            <a:xfrm>
              <a:off x="726275" y="1521139"/>
              <a:ext cx="107394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zh-CN" altLang="en-US" sz="2400" b="1" dirty="0">
                  <a:solidFill>
                    <a:schemeClr val="tx1"/>
                  </a:solidFill>
                </a:rPr>
                <a:t>面对挑战的关键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EA4770F-F84A-4C36-A63A-9DD0A02E15A9}"/>
                </a:ext>
              </a:extLst>
            </p:cNvPr>
            <p:cNvSpPr txBox="1"/>
            <p:nvPr/>
          </p:nvSpPr>
          <p:spPr>
            <a:xfrm>
              <a:off x="726275" y="1177757"/>
              <a:ext cx="10739450" cy="2946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3765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defRPr/>
              </a:pPr>
              <a:r>
                <a:rPr kumimoji="0" lang="zh-CN" altLang="en-US" sz="1200" b="0" i="0" u="sng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</a:rPr>
                <a:t>答辩过程中遇到的问题和解决方法</a:t>
              </a:r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87932F54-5FA3-47DB-8187-5967B11E5E71}"/>
                </a:ext>
              </a:extLst>
            </p:cNvPr>
            <p:cNvGrpSpPr/>
            <p:nvPr/>
          </p:nvGrpSpPr>
          <p:grpSpPr>
            <a:xfrm>
              <a:off x="660400" y="2405271"/>
              <a:ext cx="10858500" cy="1834118"/>
              <a:chOff x="660400" y="2405271"/>
              <a:chExt cx="13568493" cy="1834118"/>
            </a:xfrm>
          </p:grpSpPr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47630B72-B60D-44AF-AD74-D9AAA91887B0}"/>
                  </a:ext>
                </a:extLst>
              </p:cNvPr>
              <p:cNvGrpSpPr/>
              <p:nvPr/>
            </p:nvGrpSpPr>
            <p:grpSpPr>
              <a:xfrm>
                <a:off x="660400" y="2405271"/>
                <a:ext cx="2605482" cy="1612519"/>
                <a:chOff x="660403" y="2570371"/>
                <a:chExt cx="2398949" cy="1612519"/>
              </a:xfrm>
            </p:grpSpPr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A41465D4-BA86-444C-9EF8-369DE48CF7AA}"/>
                    </a:ext>
                  </a:extLst>
                </p:cNvPr>
                <p:cNvSpPr/>
                <p:nvPr/>
              </p:nvSpPr>
              <p:spPr>
                <a:xfrm>
                  <a:off x="660403" y="2570372"/>
                  <a:ext cx="2398949" cy="820527"/>
                </a:xfrm>
                <a:prstGeom prst="rect">
                  <a:avLst/>
                </a:prstGeom>
                <a:pattFill prst="wdUpDiag">
                  <a:fgClr>
                    <a:schemeClr val="bg1">
                      <a:lumMod val="95000"/>
                    </a:schemeClr>
                  </a:fgClr>
                  <a:bgClr>
                    <a:schemeClr val="bg1"/>
                  </a:bgClr>
                </a:patt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360000"/>
                  <a:endParaRPr lang="en-GB" sz="2400" b="1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1" name="Straight Connector 10">
                  <a:extLst>
                    <a:ext uri="{FF2B5EF4-FFF2-40B4-BE49-F238E27FC236}">
                      <a16:creationId xmlns:a16="http://schemas.microsoft.com/office/drawing/2014/main" id="{1E7811A7-9993-4353-99AD-5B1632AC1FA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61471" y="2570371"/>
                  <a:ext cx="2396812" cy="0"/>
                </a:xfrm>
                <a:prstGeom prst="line">
                  <a:avLst/>
                </a:prstGeom>
                <a:ln w="762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8C1BAEDC-04DC-4B8E-B623-B966537590E2}"/>
                    </a:ext>
                  </a:extLst>
                </p:cNvPr>
                <p:cNvSpPr txBox="1"/>
                <p:nvPr/>
              </p:nvSpPr>
              <p:spPr>
                <a:xfrm>
                  <a:off x="2265344" y="2657470"/>
                  <a:ext cx="758373" cy="646331"/>
                </a:xfrm>
                <a:prstGeom prst="rect">
                  <a:avLst/>
                </a:prstGeom>
                <a:noFill/>
              </p:spPr>
              <p:txBody>
                <a:bodyPr wrap="none" rtlCol="0" anchor="b">
                  <a:spAutoFit/>
                </a:bodyPr>
                <a:lstStyle>
                  <a:defPPr>
                    <a:defRPr lang="zh-CN"/>
                  </a:defPPr>
                  <a:lvl1pPr algn="ctr">
                    <a:defRPr sz="6600" b="1" spc="-150">
                      <a:solidFill>
                        <a:schemeClr val="bg1"/>
                      </a:solidFill>
                    </a:defRPr>
                  </a:lvl1pPr>
                </a:lstStyle>
                <a:p>
                  <a:pPr algn="r"/>
                  <a:r>
                    <a:rPr lang="en-GB" sz="3600" dirty="0">
                      <a:solidFill>
                        <a:schemeClr val="tx1"/>
                      </a:solidFill>
                    </a:rPr>
                    <a:t>01</a:t>
                  </a:r>
                </a:p>
              </p:txBody>
            </p:sp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01771568-1B95-4FE6-9A7F-2FCB366DB2B5}"/>
                    </a:ext>
                  </a:extLst>
                </p:cNvPr>
                <p:cNvSpPr txBox="1"/>
                <p:nvPr/>
              </p:nvSpPr>
              <p:spPr>
                <a:xfrm>
                  <a:off x="696452" y="3511904"/>
                  <a:ext cx="2361830" cy="307777"/>
                </a:xfrm>
                <a:prstGeom prst="rect">
                  <a:avLst/>
                </a:prstGeom>
                <a:noFill/>
              </p:spPr>
              <p:txBody>
                <a:bodyPr vert="horz" wrap="none" rtlCol="0" anchor="b">
                  <a:normAutofit fontScale="92500" lnSpcReduction="10000"/>
                </a:bodyPr>
                <a:lstStyle/>
                <a:p>
                  <a:pPr>
                    <a:lnSpc>
                      <a:spcPct val="100000"/>
                    </a:lnSpc>
                  </a:pPr>
                  <a:r>
                    <a:rPr lang="zh-CN" altLang="en-US" sz="1600" b="1" dirty="0"/>
                    <a:t>问题的确定和表述</a:t>
                  </a:r>
                </a:p>
              </p:txBody>
            </p:sp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223C7FF8-2ADA-4FBF-86B2-049DDAB1321A}"/>
                    </a:ext>
                  </a:extLst>
                </p:cNvPr>
                <p:cNvSpPr txBox="1"/>
                <p:nvPr/>
              </p:nvSpPr>
              <p:spPr>
                <a:xfrm>
                  <a:off x="696455" y="3888066"/>
                  <a:ext cx="2361829" cy="29482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171450" marR="0" lvl="0" indent="-171450" defTabSz="913765" rtl="0" eaLnBrk="1" fontAlgn="auto" latinLnBrk="0" hangingPunct="1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Pct val="100000"/>
                    <a:buFont typeface="Arial" panose="020B0604020202020204" pitchFamily="34" charset="0"/>
                    <a:buChar char="•"/>
                    <a:defRPr/>
                  </a:pPr>
                  <a:r>
                    <a:rPr kumimoji="0" lang="zh-CN" altLang="en-US" sz="1200" b="0" i="0" u="none" strike="noStrike" kern="1200" cap="none" spc="0" normalizeH="0" baseline="0" noProof="0" dirty="0">
                      <a:ln>
                        <a:noFill/>
                      </a:ln>
                      <a:effectLst/>
                      <a:uLnTx/>
                      <a:uFillTx/>
                    </a:rPr>
                    <a:t>明确而精准的研究问题</a:t>
                  </a:r>
                </a:p>
              </p:txBody>
            </p:sp>
          </p:grpSp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96056560-CF1B-4C8B-BE2D-3F68861ABF5E}"/>
                  </a:ext>
                </a:extLst>
              </p:cNvPr>
              <p:cNvGrpSpPr/>
              <p:nvPr/>
            </p:nvGrpSpPr>
            <p:grpSpPr>
              <a:xfrm>
                <a:off x="3401153" y="2405271"/>
                <a:ext cx="2605482" cy="1834118"/>
                <a:chOff x="660403" y="2570371"/>
                <a:chExt cx="2398949" cy="1834118"/>
              </a:xfrm>
            </p:grpSpPr>
            <p:sp>
              <p:nvSpPr>
                <p:cNvPr id="56" name="Rectangle 55">
                  <a:extLst>
                    <a:ext uri="{FF2B5EF4-FFF2-40B4-BE49-F238E27FC236}">
                      <a16:creationId xmlns:a16="http://schemas.microsoft.com/office/drawing/2014/main" id="{FE603C04-1E14-4115-99C6-11D3181A2953}"/>
                    </a:ext>
                  </a:extLst>
                </p:cNvPr>
                <p:cNvSpPr/>
                <p:nvPr/>
              </p:nvSpPr>
              <p:spPr>
                <a:xfrm>
                  <a:off x="660403" y="2570372"/>
                  <a:ext cx="2398949" cy="820527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tx1">
                      <a:alpha val="2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360000"/>
                  <a:endParaRPr lang="en-GB" sz="2400" b="1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57" name="Straight Connector 56">
                  <a:extLst>
                    <a:ext uri="{FF2B5EF4-FFF2-40B4-BE49-F238E27FC236}">
                      <a16:creationId xmlns:a16="http://schemas.microsoft.com/office/drawing/2014/main" id="{C26884ED-BFDB-4C51-A334-75A08B1A22E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61471" y="2570371"/>
                  <a:ext cx="2396812" cy="0"/>
                </a:xfrm>
                <a:prstGeom prst="line">
                  <a:avLst/>
                </a:prstGeom>
                <a:ln w="76200">
                  <a:solidFill>
                    <a:srgbClr val="40404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6F4BE588-9B57-4A10-9E93-750546FB30FA}"/>
                    </a:ext>
                  </a:extLst>
                </p:cNvPr>
                <p:cNvSpPr txBox="1"/>
                <p:nvPr/>
              </p:nvSpPr>
              <p:spPr>
                <a:xfrm>
                  <a:off x="2265344" y="2657470"/>
                  <a:ext cx="758373" cy="646331"/>
                </a:xfrm>
                <a:prstGeom prst="rect">
                  <a:avLst/>
                </a:prstGeom>
                <a:noFill/>
              </p:spPr>
              <p:txBody>
                <a:bodyPr wrap="none" rtlCol="0" anchor="b">
                  <a:spAutoFit/>
                </a:bodyPr>
                <a:lstStyle>
                  <a:defPPr>
                    <a:defRPr lang="zh-CN"/>
                  </a:defPPr>
                  <a:lvl1pPr algn="ctr">
                    <a:defRPr sz="6600" b="1" spc="-150">
                      <a:solidFill>
                        <a:schemeClr val="bg1"/>
                      </a:solidFill>
                    </a:defRPr>
                  </a:lvl1pPr>
                </a:lstStyle>
                <a:p>
                  <a:pPr algn="r"/>
                  <a:r>
                    <a:rPr lang="en-GB" sz="3600" dirty="0">
                      <a:solidFill>
                        <a:schemeClr val="tx1"/>
                      </a:solidFill>
                    </a:rPr>
                    <a:t>02</a:t>
                  </a:r>
                </a:p>
              </p:txBody>
            </p:sp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D5F4FACC-C3AA-47F5-A779-8091102CF4DC}"/>
                    </a:ext>
                  </a:extLst>
                </p:cNvPr>
                <p:cNvSpPr txBox="1"/>
                <p:nvPr/>
              </p:nvSpPr>
              <p:spPr>
                <a:xfrm>
                  <a:off x="696452" y="3511904"/>
                  <a:ext cx="2361830" cy="307777"/>
                </a:xfrm>
                <a:prstGeom prst="rect">
                  <a:avLst/>
                </a:prstGeom>
                <a:noFill/>
              </p:spPr>
              <p:txBody>
                <a:bodyPr vert="horz" wrap="none" rtlCol="0" anchor="b">
                  <a:normAutofit fontScale="92500" lnSpcReduction="10000"/>
                </a:bodyPr>
                <a:lstStyle/>
                <a:p>
                  <a:pPr>
                    <a:lnSpc>
                      <a:spcPct val="100000"/>
                    </a:lnSpc>
                  </a:pPr>
                  <a:r>
                    <a:rPr lang="zh-CN" altLang="en-US" sz="1600" b="1" dirty="0"/>
                    <a:t>传达问题的重要性</a:t>
                  </a:r>
                </a:p>
              </p:txBody>
            </p:sp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700D0525-E213-4ABE-A643-6EF6E9C440B8}"/>
                    </a:ext>
                  </a:extLst>
                </p:cNvPr>
                <p:cNvSpPr txBox="1"/>
                <p:nvPr/>
              </p:nvSpPr>
              <p:spPr>
                <a:xfrm>
                  <a:off x="696455" y="3888066"/>
                  <a:ext cx="2361829" cy="51642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171450" marR="0" lvl="0" indent="-171450" defTabSz="913765" rtl="0" eaLnBrk="1" fontAlgn="auto" latinLnBrk="0" hangingPunct="1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Pct val="100000"/>
                    <a:buFont typeface="Arial" panose="020B0604020202020204" pitchFamily="34" charset="0"/>
                    <a:buChar char="•"/>
                    <a:defRPr/>
                  </a:pPr>
                  <a:r>
                    <a:rPr kumimoji="0" lang="zh-CN" altLang="en-US" sz="1200" b="0" i="0" u="none" strike="noStrike" kern="1200" cap="none" spc="0" normalizeH="0" baseline="0" noProof="0" dirty="0">
                      <a:ln>
                        <a:noFill/>
                      </a:ln>
                      <a:effectLst/>
                      <a:uLnTx/>
                      <a:uFillTx/>
                    </a:rPr>
                    <a:t>引发评委对研究价值的关注</a:t>
                  </a:r>
                </a:p>
              </p:txBody>
            </p:sp>
          </p:grpSp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011FF988-6832-4198-93A7-305AAAA5C18D}"/>
                  </a:ext>
                </a:extLst>
              </p:cNvPr>
              <p:cNvGrpSpPr/>
              <p:nvPr/>
            </p:nvGrpSpPr>
            <p:grpSpPr>
              <a:xfrm>
                <a:off x="6141906" y="2405271"/>
                <a:ext cx="2605482" cy="1834118"/>
                <a:chOff x="660403" y="2570371"/>
                <a:chExt cx="2398949" cy="1834118"/>
              </a:xfrm>
            </p:grpSpPr>
            <p:sp>
              <p:nvSpPr>
                <p:cNvPr id="62" name="Rectangle 61">
                  <a:extLst>
                    <a:ext uri="{FF2B5EF4-FFF2-40B4-BE49-F238E27FC236}">
                      <a16:creationId xmlns:a16="http://schemas.microsoft.com/office/drawing/2014/main" id="{3B2EE62B-1AE2-4B6A-83C7-DAFDA22B2446}"/>
                    </a:ext>
                  </a:extLst>
                </p:cNvPr>
                <p:cNvSpPr/>
                <p:nvPr/>
              </p:nvSpPr>
              <p:spPr>
                <a:xfrm>
                  <a:off x="660403" y="2570372"/>
                  <a:ext cx="2398949" cy="820527"/>
                </a:xfrm>
                <a:prstGeom prst="rect">
                  <a:avLst/>
                </a:prstGeom>
                <a:pattFill prst="wdUpDiag">
                  <a:fgClr>
                    <a:schemeClr val="bg1">
                      <a:lumMod val="95000"/>
                    </a:schemeClr>
                  </a:fgClr>
                  <a:bgClr>
                    <a:schemeClr val="bg1"/>
                  </a:bgClr>
                </a:patt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360000"/>
                  <a:endParaRPr lang="en-GB" sz="2400" b="1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3" name="Straight Connector 62">
                  <a:extLst>
                    <a:ext uri="{FF2B5EF4-FFF2-40B4-BE49-F238E27FC236}">
                      <a16:creationId xmlns:a16="http://schemas.microsoft.com/office/drawing/2014/main" id="{3D5D42E8-3310-4A11-A213-84CBE531C5E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61471" y="2570371"/>
                  <a:ext cx="2396812" cy="0"/>
                </a:xfrm>
                <a:prstGeom prst="line">
                  <a:avLst/>
                </a:prstGeom>
                <a:ln w="762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CEC0FDDA-AFC2-4C7E-954B-BA1E9D9F45D6}"/>
                    </a:ext>
                  </a:extLst>
                </p:cNvPr>
                <p:cNvSpPr txBox="1"/>
                <p:nvPr/>
              </p:nvSpPr>
              <p:spPr>
                <a:xfrm>
                  <a:off x="2265344" y="2657470"/>
                  <a:ext cx="758373" cy="646331"/>
                </a:xfrm>
                <a:prstGeom prst="rect">
                  <a:avLst/>
                </a:prstGeom>
                <a:noFill/>
              </p:spPr>
              <p:txBody>
                <a:bodyPr wrap="none" rtlCol="0" anchor="b">
                  <a:spAutoFit/>
                </a:bodyPr>
                <a:lstStyle>
                  <a:defPPr>
                    <a:defRPr lang="zh-CN"/>
                  </a:defPPr>
                  <a:lvl1pPr algn="ctr">
                    <a:defRPr sz="6600" b="1" spc="-150">
                      <a:solidFill>
                        <a:schemeClr val="bg1"/>
                      </a:solidFill>
                    </a:defRPr>
                  </a:lvl1pPr>
                </a:lstStyle>
                <a:p>
                  <a:pPr algn="r"/>
                  <a:r>
                    <a:rPr lang="en-GB" sz="3600" dirty="0">
                      <a:solidFill>
                        <a:schemeClr val="tx1"/>
                      </a:solidFill>
                    </a:rPr>
                    <a:t>03</a:t>
                  </a:r>
                </a:p>
              </p:txBody>
            </p:sp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B5BF3786-40CF-4693-A106-4C24945466AF}"/>
                    </a:ext>
                  </a:extLst>
                </p:cNvPr>
                <p:cNvSpPr txBox="1"/>
                <p:nvPr/>
              </p:nvSpPr>
              <p:spPr>
                <a:xfrm>
                  <a:off x="696452" y="3511904"/>
                  <a:ext cx="2361830" cy="307777"/>
                </a:xfrm>
                <a:prstGeom prst="rect">
                  <a:avLst/>
                </a:prstGeom>
                <a:noFill/>
              </p:spPr>
              <p:txBody>
                <a:bodyPr vert="horz" wrap="none" rtlCol="0" anchor="b">
                  <a:normAutofit fontScale="92500" lnSpcReduction="10000"/>
                </a:bodyPr>
                <a:lstStyle/>
                <a:p>
                  <a:pPr>
                    <a:lnSpc>
                      <a:spcPct val="100000"/>
                    </a:lnSpc>
                  </a:pPr>
                  <a:r>
                    <a:rPr lang="zh-CN" altLang="en-US" sz="1600" b="1" dirty="0"/>
                    <a:t>问题预测与答案</a:t>
                  </a:r>
                </a:p>
              </p:txBody>
            </p:sp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3F3E59D7-C89A-407B-BC9B-4D07FAAFF698}"/>
                    </a:ext>
                  </a:extLst>
                </p:cNvPr>
                <p:cNvSpPr txBox="1"/>
                <p:nvPr/>
              </p:nvSpPr>
              <p:spPr>
                <a:xfrm>
                  <a:off x="696455" y="3888066"/>
                  <a:ext cx="2361829" cy="51642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171450" marR="0" lvl="0" indent="-171450" defTabSz="913765" rtl="0" eaLnBrk="1" fontAlgn="auto" latinLnBrk="0" hangingPunct="1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Pct val="100000"/>
                    <a:buFont typeface="Arial" panose="020B0604020202020204" pitchFamily="34" charset="0"/>
                    <a:buChar char="•"/>
                    <a:defRPr/>
                  </a:pPr>
                  <a:r>
                    <a:rPr kumimoji="0" lang="zh-CN" altLang="en-US" sz="1200" b="0" i="0" u="none" strike="noStrike" kern="1200" cap="none" spc="0" normalizeH="0" baseline="0" noProof="0" dirty="0">
                      <a:ln>
                        <a:noFill/>
                      </a:ln>
                      <a:effectLst/>
                      <a:uLnTx/>
                      <a:uFillTx/>
                    </a:rPr>
                    <a:t>对可能被问及的问题做好准备</a:t>
                  </a:r>
                </a:p>
              </p:txBody>
            </p:sp>
          </p:grp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1A4BC778-4D7E-427D-B861-4337278670F9}"/>
                  </a:ext>
                </a:extLst>
              </p:cNvPr>
              <p:cNvGrpSpPr/>
              <p:nvPr/>
            </p:nvGrpSpPr>
            <p:grpSpPr>
              <a:xfrm>
                <a:off x="8882659" y="2405271"/>
                <a:ext cx="2605482" cy="1834118"/>
                <a:chOff x="660403" y="2570371"/>
                <a:chExt cx="2398949" cy="1834118"/>
              </a:xfrm>
            </p:grpSpPr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B3653B79-7D3D-44F0-9BB6-CBD29B8B1DE0}"/>
                    </a:ext>
                  </a:extLst>
                </p:cNvPr>
                <p:cNvSpPr/>
                <p:nvPr/>
              </p:nvSpPr>
              <p:spPr>
                <a:xfrm>
                  <a:off x="660403" y="2570372"/>
                  <a:ext cx="2398949" cy="820527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tx1">
                      <a:alpha val="2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360000"/>
                  <a:endParaRPr lang="en-GB" sz="2400" b="1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5" name="Straight Connector 24">
                  <a:extLst>
                    <a:ext uri="{FF2B5EF4-FFF2-40B4-BE49-F238E27FC236}">
                      <a16:creationId xmlns:a16="http://schemas.microsoft.com/office/drawing/2014/main" id="{2F817298-303B-4ADD-8825-C0D6A0EF830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61471" y="2570371"/>
                  <a:ext cx="2396812" cy="0"/>
                </a:xfrm>
                <a:prstGeom prst="line">
                  <a:avLst/>
                </a:prstGeom>
                <a:ln w="76200">
                  <a:solidFill>
                    <a:srgbClr val="40404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1F192E1C-430B-4CFE-B8E2-95D2D97A4E8E}"/>
                    </a:ext>
                  </a:extLst>
                </p:cNvPr>
                <p:cNvSpPr txBox="1"/>
                <p:nvPr/>
              </p:nvSpPr>
              <p:spPr>
                <a:xfrm>
                  <a:off x="2265344" y="2657470"/>
                  <a:ext cx="758373" cy="646331"/>
                </a:xfrm>
                <a:prstGeom prst="rect">
                  <a:avLst/>
                </a:prstGeom>
                <a:noFill/>
              </p:spPr>
              <p:txBody>
                <a:bodyPr wrap="none" rtlCol="0" anchor="b">
                  <a:spAutoFit/>
                </a:bodyPr>
                <a:lstStyle>
                  <a:defPPr>
                    <a:defRPr lang="zh-CN"/>
                  </a:defPPr>
                  <a:lvl1pPr algn="ctr">
                    <a:defRPr sz="6600" b="1" spc="-150">
                      <a:solidFill>
                        <a:schemeClr val="bg1"/>
                      </a:solidFill>
                    </a:defRPr>
                  </a:lvl1pPr>
                </a:lstStyle>
                <a:p>
                  <a:pPr algn="r"/>
                  <a:r>
                    <a:rPr lang="en-GB" sz="3600" dirty="0">
                      <a:solidFill>
                        <a:schemeClr val="tx1"/>
                      </a:solidFill>
                    </a:rPr>
                    <a:t>04</a:t>
                  </a:r>
                </a:p>
              </p:txBody>
            </p:sp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2D26DA09-F878-42DB-9205-ED2C941EA80A}"/>
                    </a:ext>
                  </a:extLst>
                </p:cNvPr>
                <p:cNvSpPr txBox="1"/>
                <p:nvPr/>
              </p:nvSpPr>
              <p:spPr>
                <a:xfrm>
                  <a:off x="696452" y="3511904"/>
                  <a:ext cx="2361830" cy="307777"/>
                </a:xfrm>
                <a:prstGeom prst="rect">
                  <a:avLst/>
                </a:prstGeom>
                <a:noFill/>
              </p:spPr>
              <p:txBody>
                <a:bodyPr vert="horz" wrap="none" rtlCol="0" anchor="b">
                  <a:normAutofit fontScale="92500" lnSpcReduction="10000"/>
                </a:bodyPr>
                <a:lstStyle/>
                <a:p>
                  <a:pPr>
                    <a:lnSpc>
                      <a:spcPct val="100000"/>
                    </a:lnSpc>
                  </a:pPr>
                  <a:r>
                    <a:rPr lang="zh-CN" altLang="en-US" sz="1600" b="1" dirty="0"/>
                    <a:t>有效的模拟答辩</a:t>
                  </a:r>
                </a:p>
              </p:txBody>
            </p:sp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D3AFD037-38FF-477D-AA2F-144A7F827EF3}"/>
                    </a:ext>
                  </a:extLst>
                </p:cNvPr>
                <p:cNvSpPr txBox="1"/>
                <p:nvPr/>
              </p:nvSpPr>
              <p:spPr>
                <a:xfrm>
                  <a:off x="696455" y="3888066"/>
                  <a:ext cx="2361829" cy="51642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171450" marR="0" lvl="0" indent="-171450" defTabSz="913765" rtl="0" eaLnBrk="1" fontAlgn="auto" latinLnBrk="0" hangingPunct="1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Pct val="100000"/>
                    <a:buFont typeface="Arial" panose="020B0604020202020204" pitchFamily="34" charset="0"/>
                    <a:buChar char="•"/>
                    <a:defRPr/>
                  </a:pPr>
                  <a:r>
                    <a:rPr kumimoji="0" lang="zh-CN" altLang="en-US" sz="1200" b="0" i="0" u="none" strike="noStrike" kern="1200" cap="none" spc="0" normalizeH="0" baseline="0" noProof="0" dirty="0">
                      <a:ln>
                        <a:noFill/>
                      </a:ln>
                      <a:effectLst/>
                      <a:uLnTx/>
                      <a:uFillTx/>
                    </a:rPr>
                    <a:t>提前模拟答辩以增加自信和应对能力</a:t>
                  </a:r>
                </a:p>
              </p:txBody>
            </p:sp>
          </p:grpSp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E22A292C-BA6F-47C3-A6DF-0D6D16071A97}"/>
                  </a:ext>
                </a:extLst>
              </p:cNvPr>
              <p:cNvGrpSpPr/>
              <p:nvPr/>
            </p:nvGrpSpPr>
            <p:grpSpPr>
              <a:xfrm>
                <a:off x="11623411" y="2405271"/>
                <a:ext cx="2605482" cy="1612519"/>
                <a:chOff x="660403" y="2570371"/>
                <a:chExt cx="2398949" cy="1612519"/>
              </a:xfrm>
            </p:grpSpPr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650725BE-9DC3-47CF-931A-4AEF90E3A7D1}"/>
                    </a:ext>
                  </a:extLst>
                </p:cNvPr>
                <p:cNvSpPr/>
                <p:nvPr/>
              </p:nvSpPr>
              <p:spPr>
                <a:xfrm>
                  <a:off x="660403" y="2570372"/>
                  <a:ext cx="2398949" cy="820527"/>
                </a:xfrm>
                <a:prstGeom prst="rect">
                  <a:avLst/>
                </a:prstGeom>
                <a:pattFill prst="wdUpDiag">
                  <a:fgClr>
                    <a:schemeClr val="bg1">
                      <a:lumMod val="95000"/>
                    </a:schemeClr>
                  </a:fgClr>
                  <a:bgClr>
                    <a:schemeClr val="bg1"/>
                  </a:bgClr>
                </a:patt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360000"/>
                  <a:endParaRPr lang="en-GB" sz="2400" b="1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1" name="Straight Connector 30">
                  <a:extLst>
                    <a:ext uri="{FF2B5EF4-FFF2-40B4-BE49-F238E27FC236}">
                      <a16:creationId xmlns:a16="http://schemas.microsoft.com/office/drawing/2014/main" id="{CB1F6D53-FD33-42FE-A882-0D49451D5B4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61471" y="2570371"/>
                  <a:ext cx="2396812" cy="0"/>
                </a:xfrm>
                <a:prstGeom prst="line">
                  <a:avLst/>
                </a:prstGeom>
                <a:ln w="762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1DF3BD64-31C1-421C-825B-B800AAD7F364}"/>
                    </a:ext>
                  </a:extLst>
                </p:cNvPr>
                <p:cNvSpPr txBox="1"/>
                <p:nvPr/>
              </p:nvSpPr>
              <p:spPr>
                <a:xfrm>
                  <a:off x="2265345" y="2657470"/>
                  <a:ext cx="758372" cy="646331"/>
                </a:xfrm>
                <a:prstGeom prst="rect">
                  <a:avLst/>
                </a:prstGeom>
                <a:noFill/>
              </p:spPr>
              <p:txBody>
                <a:bodyPr wrap="none" rtlCol="0" anchor="b">
                  <a:spAutoFit/>
                </a:bodyPr>
                <a:lstStyle>
                  <a:defPPr>
                    <a:defRPr lang="zh-CN"/>
                  </a:defPPr>
                  <a:lvl1pPr algn="ctr">
                    <a:defRPr sz="6600" b="1" spc="-150">
                      <a:solidFill>
                        <a:schemeClr val="bg1"/>
                      </a:solidFill>
                    </a:defRPr>
                  </a:lvl1pPr>
                </a:lstStyle>
                <a:p>
                  <a:pPr algn="r"/>
                  <a:r>
                    <a:rPr lang="en-GB" sz="3600" dirty="0">
                      <a:solidFill>
                        <a:schemeClr val="tx1"/>
                      </a:solidFill>
                    </a:rPr>
                    <a:t>05</a:t>
                  </a:r>
                </a:p>
              </p:txBody>
            </p:sp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B2BCFB03-C769-4D5D-8294-0569A4831882}"/>
                    </a:ext>
                  </a:extLst>
                </p:cNvPr>
                <p:cNvSpPr txBox="1"/>
                <p:nvPr/>
              </p:nvSpPr>
              <p:spPr>
                <a:xfrm>
                  <a:off x="696452" y="3511904"/>
                  <a:ext cx="2361830" cy="307777"/>
                </a:xfrm>
                <a:prstGeom prst="rect">
                  <a:avLst/>
                </a:prstGeom>
                <a:noFill/>
              </p:spPr>
              <p:txBody>
                <a:bodyPr vert="horz" wrap="none" rtlCol="0" anchor="b">
                  <a:normAutofit fontScale="92500" lnSpcReduction="10000"/>
                </a:bodyPr>
                <a:lstStyle/>
                <a:p>
                  <a:pPr>
                    <a:lnSpc>
                      <a:spcPct val="100000"/>
                    </a:lnSpc>
                  </a:pPr>
                  <a:r>
                    <a:rPr lang="zh-CN" altLang="en-US" sz="1600" b="1" dirty="0"/>
                    <a:t>应对突发问题</a:t>
                  </a:r>
                </a:p>
              </p:txBody>
            </p:sp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5FB5A886-F3BC-4813-B258-63405CC0B63A}"/>
                    </a:ext>
                  </a:extLst>
                </p:cNvPr>
                <p:cNvSpPr txBox="1"/>
                <p:nvPr/>
              </p:nvSpPr>
              <p:spPr>
                <a:xfrm>
                  <a:off x="696455" y="3888066"/>
                  <a:ext cx="2361829" cy="29482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171450" marR="0" lvl="0" indent="-171450" defTabSz="913765" rtl="0" eaLnBrk="1" fontAlgn="auto" latinLnBrk="0" hangingPunct="1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Pct val="100000"/>
                    <a:buFont typeface="Arial" panose="020B0604020202020204" pitchFamily="34" charset="0"/>
                    <a:buChar char="•"/>
                    <a:defRPr/>
                  </a:pPr>
                  <a:r>
                    <a:rPr kumimoji="0" lang="zh-CN" altLang="en-US" sz="1200" b="0" i="0" u="none" strike="noStrike" kern="1200" cap="none" spc="0" normalizeH="0" baseline="0" noProof="0" dirty="0">
                      <a:ln>
                        <a:noFill/>
                      </a:ln>
                      <a:effectLst/>
                      <a:uLnTx/>
                      <a:uFillTx/>
                    </a:rPr>
                    <a:t>冷静应对和解决突发状况</a:t>
                  </a:r>
                </a:p>
              </p:txBody>
            </p:sp>
          </p:grpSp>
        </p:grpSp>
      </p:grpSp>
      <p:sp>
        <p:nvSpPr>
          <p:cNvPr id="68" name="Title 67"/>
          <p:cNvSpPr>
            <a:spLocks noGrp="1"/>
          </p:cNvSpPr>
          <p:nvPr>
            <p:ph type="title"/>
          </p:nvPr>
        </p:nvSpPr>
        <p:spPr/>
        <p:txBody>
          <a:bodyPr wrap="square">
            <a:normAutofit/>
          </a:bodyPr>
          <a:lstStyle/>
          <a:p>
            <a:pPr lvl="0"/>
            <a:r>
              <a:rPr lang="en-US" dirty="0"/>
              <a:t>过程中挑战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200757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660402" y="1125538"/>
            <a:ext cx="10128981" cy="5008562"/>
            <a:chOff x="660402" y="1125538"/>
            <a:chExt cx="10128981" cy="5008562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0C4C06D5-A553-45DE-976F-1E71BA7469FF}"/>
                </a:ext>
              </a:extLst>
            </p:cNvPr>
            <p:cNvSpPr/>
            <p:nvPr/>
          </p:nvSpPr>
          <p:spPr>
            <a:xfrm>
              <a:off x="660402" y="1491344"/>
              <a:ext cx="2965668" cy="4293299"/>
            </a:xfrm>
            <a:custGeom>
              <a:avLst/>
              <a:gdLst>
                <a:gd name="connsiteX0" fmla="*/ 107 w 8920590"/>
                <a:gd name="connsiteY0" fmla="*/ 80 h 5017831"/>
                <a:gd name="connsiteX1" fmla="*/ 8920697 w 8920590"/>
                <a:gd name="connsiteY1" fmla="*/ 80 h 5017831"/>
                <a:gd name="connsiteX2" fmla="*/ 8920697 w 8920590"/>
                <a:gd name="connsiteY2" fmla="*/ 5017912 h 5017831"/>
                <a:gd name="connsiteX3" fmla="*/ 107 w 8920590"/>
                <a:gd name="connsiteY3" fmla="*/ 5017912 h 5017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20590" h="5017831">
                  <a:moveTo>
                    <a:pt x="107" y="80"/>
                  </a:moveTo>
                  <a:lnTo>
                    <a:pt x="8920697" y="80"/>
                  </a:lnTo>
                  <a:lnTo>
                    <a:pt x="8920697" y="5017912"/>
                  </a:lnTo>
                  <a:lnTo>
                    <a:pt x="107" y="5017912"/>
                  </a:lnTo>
                  <a:close/>
                </a:path>
              </a:pathLst>
            </a:custGeom>
            <a:blipFill rotWithShape="0">
              <a:blip r:embed="rId3"/>
              <a:srcRect/>
              <a:stretch>
                <a:fillRect l="-58589" r="-58589"/>
              </a:stretch>
            </a:blipFill>
            <a:ln w="38100">
              <a:noFill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5FBA5E8-27AD-4843-90BF-91DF5B8A24EA}"/>
                </a:ext>
              </a:extLst>
            </p:cNvPr>
            <p:cNvSpPr txBox="1"/>
            <p:nvPr/>
          </p:nvSpPr>
          <p:spPr>
            <a:xfrm>
              <a:off x="3836807" y="1641079"/>
              <a:ext cx="2755898" cy="10286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b" anchorCtr="0">
              <a:noAutofit/>
            </a:bodyPr>
            <a:lstStyle/>
            <a:p>
              <a:pPr>
                <a:lnSpc>
                  <a:spcPct val="100000"/>
                </a:lnSpc>
                <a:buSzPct val="25000"/>
              </a:pPr>
              <a:r>
                <a:rPr lang="zh-CN" altLang="en-US" sz="2400" b="1" dirty="0">
                  <a:solidFill>
                    <a:schemeClr val="tx1"/>
                  </a:solidFill>
                </a:rPr>
                <a:t>解决问题的关键</a:t>
              </a: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04876900-3DE8-43E3-9D28-21F4519F8281}"/>
                </a:ext>
              </a:extLst>
            </p:cNvPr>
            <p:cNvCxnSpPr>
              <a:cxnSpLocks/>
            </p:cNvCxnSpPr>
            <p:nvPr/>
          </p:nvCxnSpPr>
          <p:spPr>
            <a:xfrm>
              <a:off x="3921027" y="2739187"/>
              <a:ext cx="1161048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917A3AC-3723-4036-9DB1-6A55318977DC}"/>
                </a:ext>
              </a:extLst>
            </p:cNvPr>
            <p:cNvSpPr txBox="1"/>
            <p:nvPr/>
          </p:nvSpPr>
          <p:spPr>
            <a:xfrm>
              <a:off x="3891536" y="4227096"/>
              <a:ext cx="3291323" cy="5164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3765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</a:rPr>
                <a:t>分享答辩过程中遇到的问题和解决方法，帮助答辩学生更好地应对挑战。</a:t>
              </a:r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99A1319A-6418-4AD9-A1BA-D1EA80C3F509}"/>
                </a:ext>
              </a:extLst>
            </p:cNvPr>
            <p:cNvGrpSpPr/>
            <p:nvPr/>
          </p:nvGrpSpPr>
          <p:grpSpPr>
            <a:xfrm>
              <a:off x="8456636" y="1627361"/>
              <a:ext cx="2332747" cy="824200"/>
              <a:chOff x="8964906" y="1699550"/>
              <a:chExt cx="2332747" cy="824200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127FF20-2FEA-4EBB-803A-210D56B1A2D1}"/>
                  </a:ext>
                </a:extLst>
              </p:cNvPr>
              <p:cNvSpPr txBox="1"/>
              <p:nvPr/>
            </p:nvSpPr>
            <p:spPr>
              <a:xfrm>
                <a:off x="8970783" y="2007327"/>
                <a:ext cx="2326870" cy="51642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913765">
                  <a:lnSpc>
                    <a:spcPct val="120000"/>
                  </a:lnSpc>
                  <a:buSzPct val="25000"/>
                  <a:defRPr/>
                </a:pPr>
                <a:r>
                  <a:rPr lang="zh-CN" altLang="en-US" sz="1200" dirty="0"/>
                  <a:t>理解研究问题的关键，明确研究的重点和方向。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329839C-B419-4BF8-A3C5-BB61C309AEEF}"/>
                  </a:ext>
                </a:extLst>
              </p:cNvPr>
              <p:cNvSpPr txBox="1"/>
              <p:nvPr/>
            </p:nvSpPr>
            <p:spPr>
              <a:xfrm>
                <a:off x="8964906" y="1699550"/>
                <a:ext cx="966418" cy="307777"/>
              </a:xfrm>
              <a:prstGeom prst="rect">
                <a:avLst/>
              </a:prstGeom>
              <a:noFill/>
            </p:spPr>
            <p:txBody>
              <a:bodyPr wrap="none" rtlCol="0" anchor="b">
                <a:normAutofit fontScale="92500" lnSpcReduction="10000"/>
              </a:bodyPr>
              <a:lstStyle/>
              <a:p>
                <a:pPr>
                  <a:lnSpc>
                    <a:spcPct val="100000"/>
                  </a:lnSpc>
                </a:pPr>
                <a:r>
                  <a:rPr kumimoji="0" lang="zh-CN" altLang="en-US" sz="1600" b="1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</a:rPr>
                  <a:t>问题的准确把握</a:t>
                </a: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3885ABEA-5706-468A-B12A-81E5CF263C34}"/>
                </a:ext>
              </a:extLst>
            </p:cNvPr>
            <p:cNvGrpSpPr/>
            <p:nvPr/>
          </p:nvGrpSpPr>
          <p:grpSpPr>
            <a:xfrm>
              <a:off x="8456636" y="3202922"/>
              <a:ext cx="2332747" cy="824200"/>
              <a:chOff x="8964906" y="3376046"/>
              <a:chExt cx="2332747" cy="824200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1B3A58A-1EC4-4002-9404-E5D83451C420}"/>
                  </a:ext>
                </a:extLst>
              </p:cNvPr>
              <p:cNvSpPr txBox="1"/>
              <p:nvPr/>
            </p:nvSpPr>
            <p:spPr>
              <a:xfrm>
                <a:off x="8970783" y="3683823"/>
                <a:ext cx="2326870" cy="51642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913765">
                  <a:lnSpc>
                    <a:spcPct val="120000"/>
                  </a:lnSpc>
                  <a:buSzPct val="25000"/>
                  <a:defRPr/>
                </a:pPr>
                <a:r>
                  <a:rPr lang="zh-CN" altLang="en-US" sz="1200" dirty="0"/>
                  <a:t>提前思考可能遇到的问题，准备充分的答案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AAF0CD0-0948-409F-BEB1-3A21F85B346A}"/>
                  </a:ext>
                </a:extLst>
              </p:cNvPr>
              <p:cNvSpPr txBox="1"/>
              <p:nvPr/>
            </p:nvSpPr>
            <p:spPr>
              <a:xfrm>
                <a:off x="8964906" y="3376046"/>
                <a:ext cx="966418" cy="307777"/>
              </a:xfrm>
              <a:prstGeom prst="rect">
                <a:avLst/>
              </a:prstGeom>
              <a:noFill/>
            </p:spPr>
            <p:txBody>
              <a:bodyPr wrap="none" rtlCol="0" anchor="b">
                <a:normAutofit fontScale="92500" lnSpcReduction="10000"/>
              </a:bodyPr>
              <a:lstStyle/>
              <a:p>
                <a:pPr>
                  <a:lnSpc>
                    <a:spcPct val="100000"/>
                  </a:lnSpc>
                </a:pPr>
                <a:r>
                  <a:rPr kumimoji="0" lang="zh-CN" altLang="en-US" sz="1600" b="1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</a:rPr>
                  <a:t>答辩问题的预测</a:t>
                </a:r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8EC347AA-028B-4D88-AF30-0C5DCD82AABD}"/>
                </a:ext>
              </a:extLst>
            </p:cNvPr>
            <p:cNvGrpSpPr/>
            <p:nvPr/>
          </p:nvGrpSpPr>
          <p:grpSpPr>
            <a:xfrm>
              <a:off x="8456636" y="4778484"/>
              <a:ext cx="2332747" cy="824200"/>
              <a:chOff x="8959029" y="4850673"/>
              <a:chExt cx="2332747" cy="824200"/>
            </a:xfrm>
          </p:grpSpPr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F732E05-2716-40C7-AE61-2FD9DE6D29BE}"/>
                  </a:ext>
                </a:extLst>
              </p:cNvPr>
              <p:cNvSpPr txBox="1"/>
              <p:nvPr/>
            </p:nvSpPr>
            <p:spPr>
              <a:xfrm>
                <a:off x="8964906" y="5158450"/>
                <a:ext cx="2326870" cy="51642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913765">
                  <a:lnSpc>
                    <a:spcPct val="120000"/>
                  </a:lnSpc>
                  <a:buSzPct val="25000"/>
                  <a:defRPr/>
                </a:pPr>
                <a:r>
                  <a:rPr lang="zh-CN" altLang="en-US" sz="1200" dirty="0"/>
                  <a:t>通过模拟答辩，提前熟悉答辩过程和应对方式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2D0ED0F-5EC3-44B4-B208-A48FD090FA3F}"/>
                  </a:ext>
                </a:extLst>
              </p:cNvPr>
              <p:cNvSpPr txBox="1"/>
              <p:nvPr/>
            </p:nvSpPr>
            <p:spPr>
              <a:xfrm>
                <a:off x="8959029" y="4850673"/>
                <a:ext cx="966418" cy="307777"/>
              </a:xfrm>
              <a:prstGeom prst="rect">
                <a:avLst/>
              </a:prstGeom>
              <a:noFill/>
            </p:spPr>
            <p:txBody>
              <a:bodyPr wrap="none" rtlCol="0" anchor="b">
                <a:normAutofit fontScale="92500" lnSpcReduction="10000"/>
              </a:bodyPr>
              <a:lstStyle/>
              <a:p>
                <a:pPr>
                  <a:lnSpc>
                    <a:spcPct val="100000"/>
                  </a:lnSpc>
                </a:pPr>
                <a:r>
                  <a:rPr kumimoji="0" lang="zh-CN" altLang="en-US" sz="1600" b="1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</a:rPr>
                  <a:t>模拟答辩的重要性</a:t>
                </a:r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E0492E31-6160-414A-8A72-E789BA20B8C4}"/>
                </a:ext>
              </a:extLst>
            </p:cNvPr>
            <p:cNvGrpSpPr/>
            <p:nvPr/>
          </p:nvGrpSpPr>
          <p:grpSpPr>
            <a:xfrm>
              <a:off x="7858190" y="1697543"/>
              <a:ext cx="475190" cy="475190"/>
              <a:chOff x="7436258" y="2833373"/>
              <a:chExt cx="475190" cy="475190"/>
            </a:xfrm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64261DEF-FB2D-41BE-A84A-6FA9D7854BA2}"/>
                  </a:ext>
                </a:extLst>
              </p:cNvPr>
              <p:cNvSpPr/>
              <p:nvPr/>
            </p:nvSpPr>
            <p:spPr>
              <a:xfrm>
                <a:off x="7436258" y="2833373"/>
                <a:ext cx="475190" cy="47519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  <a:alpha val="10000"/>
                </a:schemeClr>
              </a:solidFill>
              <a:ln w="19050" cap="rnd">
                <a:noFill/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rmAutofit/>
              </a:bodyPr>
              <a:lstStyle/>
              <a:p>
                <a:pPr algn="ctr"/>
                <a:endParaRPr lang="zh-CN" altLang="en-US" sz="20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34EAC673-3B43-421F-8E9D-8C529270F420}"/>
                  </a:ext>
                </a:extLst>
              </p:cNvPr>
              <p:cNvSpPr/>
              <p:nvPr/>
            </p:nvSpPr>
            <p:spPr bwMode="auto">
              <a:xfrm>
                <a:off x="7518847" y="2901058"/>
                <a:ext cx="310012" cy="339821"/>
              </a:xfrm>
              <a:custGeom>
                <a:avLst/>
                <a:gdLst>
                  <a:gd name="connsiteX0" fmla="*/ 248770 w 495300"/>
                  <a:gd name="connsiteY0" fmla="*/ 621 h 542925"/>
                  <a:gd name="connsiteX1" fmla="*/ 496420 w 495300"/>
                  <a:gd name="connsiteY1" fmla="*/ 248271 h 542925"/>
                  <a:gd name="connsiteX2" fmla="*/ 323827 w 495300"/>
                  <a:gd name="connsiteY2" fmla="*/ 484396 h 542925"/>
                  <a:gd name="connsiteX3" fmla="*/ 346973 w 495300"/>
                  <a:gd name="connsiteY3" fmla="*/ 524496 h 542925"/>
                  <a:gd name="connsiteX4" fmla="*/ 420220 w 495300"/>
                  <a:gd name="connsiteY4" fmla="*/ 524496 h 542925"/>
                  <a:gd name="connsiteX5" fmla="*/ 420220 w 495300"/>
                  <a:gd name="connsiteY5" fmla="*/ 543546 h 542925"/>
                  <a:gd name="connsiteX6" fmla="*/ 77320 w 495300"/>
                  <a:gd name="connsiteY6" fmla="*/ 543546 h 542925"/>
                  <a:gd name="connsiteX7" fmla="*/ 77320 w 495300"/>
                  <a:gd name="connsiteY7" fmla="*/ 524496 h 542925"/>
                  <a:gd name="connsiteX8" fmla="*/ 150567 w 495300"/>
                  <a:gd name="connsiteY8" fmla="*/ 524496 h 542925"/>
                  <a:gd name="connsiteX9" fmla="*/ 173713 w 495300"/>
                  <a:gd name="connsiteY9" fmla="*/ 484396 h 542925"/>
                  <a:gd name="connsiteX10" fmla="*/ 1120 w 495300"/>
                  <a:gd name="connsiteY10" fmla="*/ 252367 h 542925"/>
                  <a:gd name="connsiteX11" fmla="*/ 1120 w 495300"/>
                  <a:gd name="connsiteY11" fmla="*/ 248271 h 542925"/>
                  <a:gd name="connsiteX12" fmla="*/ 248770 w 495300"/>
                  <a:gd name="connsiteY12" fmla="*/ 621 h 542925"/>
                  <a:gd name="connsiteX13" fmla="*/ 304777 w 495300"/>
                  <a:gd name="connsiteY13" fmla="*/ 489539 h 542925"/>
                  <a:gd name="connsiteX14" fmla="*/ 248770 w 495300"/>
                  <a:gd name="connsiteY14" fmla="*/ 495921 h 542925"/>
                  <a:gd name="connsiteX15" fmla="*/ 192763 w 495300"/>
                  <a:gd name="connsiteY15" fmla="*/ 489539 h 542925"/>
                  <a:gd name="connsiteX16" fmla="*/ 172570 w 495300"/>
                  <a:gd name="connsiteY16" fmla="*/ 524496 h 542925"/>
                  <a:gd name="connsiteX17" fmla="*/ 324970 w 495300"/>
                  <a:gd name="connsiteY17" fmla="*/ 524496 h 542925"/>
                  <a:gd name="connsiteX18" fmla="*/ 304777 w 495300"/>
                  <a:gd name="connsiteY18" fmla="*/ 489539 h 542925"/>
                  <a:gd name="connsiteX19" fmla="*/ 248770 w 495300"/>
                  <a:gd name="connsiteY19" fmla="*/ 19671 h 542925"/>
                  <a:gd name="connsiteX20" fmla="*/ 20170 w 495300"/>
                  <a:gd name="connsiteY20" fmla="*/ 248271 h 542925"/>
                  <a:gd name="connsiteX21" fmla="*/ 248770 w 495300"/>
                  <a:gd name="connsiteY21" fmla="*/ 476871 h 542925"/>
                  <a:gd name="connsiteX22" fmla="*/ 477370 w 495300"/>
                  <a:gd name="connsiteY22" fmla="*/ 248271 h 542925"/>
                  <a:gd name="connsiteX23" fmla="*/ 248770 w 495300"/>
                  <a:gd name="connsiteY23" fmla="*/ 19671 h 542925"/>
                  <a:gd name="connsiteX24" fmla="*/ 248770 w 495300"/>
                  <a:gd name="connsiteY24" fmla="*/ 133971 h 542925"/>
                  <a:gd name="connsiteX25" fmla="*/ 363070 w 495300"/>
                  <a:gd name="connsiteY25" fmla="*/ 248271 h 542925"/>
                  <a:gd name="connsiteX26" fmla="*/ 248770 w 495300"/>
                  <a:gd name="connsiteY26" fmla="*/ 362571 h 542925"/>
                  <a:gd name="connsiteX27" fmla="*/ 134470 w 495300"/>
                  <a:gd name="connsiteY27" fmla="*/ 248271 h 542925"/>
                  <a:gd name="connsiteX28" fmla="*/ 248770 w 495300"/>
                  <a:gd name="connsiteY28" fmla="*/ 133971 h 542925"/>
                  <a:gd name="connsiteX29" fmla="*/ 248770 w 495300"/>
                  <a:gd name="connsiteY29" fmla="*/ 153021 h 542925"/>
                  <a:gd name="connsiteX30" fmla="*/ 153520 w 495300"/>
                  <a:gd name="connsiteY30" fmla="*/ 248271 h 542925"/>
                  <a:gd name="connsiteX31" fmla="*/ 248770 w 495300"/>
                  <a:gd name="connsiteY31" fmla="*/ 343521 h 542925"/>
                  <a:gd name="connsiteX32" fmla="*/ 344020 w 495300"/>
                  <a:gd name="connsiteY32" fmla="*/ 248271 h 542925"/>
                  <a:gd name="connsiteX33" fmla="*/ 248770 w 495300"/>
                  <a:gd name="connsiteY33" fmla="*/ 153021 h 542925"/>
                  <a:gd name="connsiteX34" fmla="*/ 367833 w 495300"/>
                  <a:gd name="connsiteY34" fmla="*/ 114921 h 542925"/>
                  <a:gd name="connsiteX35" fmla="*/ 382120 w 495300"/>
                  <a:gd name="connsiteY35" fmla="*/ 129209 h 542925"/>
                  <a:gd name="connsiteX36" fmla="*/ 367833 w 495300"/>
                  <a:gd name="connsiteY36" fmla="*/ 143496 h 542925"/>
                  <a:gd name="connsiteX37" fmla="*/ 353545 w 495300"/>
                  <a:gd name="connsiteY37" fmla="*/ 129209 h 542925"/>
                  <a:gd name="connsiteX38" fmla="*/ 367833 w 495300"/>
                  <a:gd name="connsiteY38" fmla="*/ 114921 h 54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495300" h="542925">
                    <a:moveTo>
                      <a:pt x="248770" y="621"/>
                    </a:moveTo>
                    <a:cubicBezTo>
                      <a:pt x="385549" y="621"/>
                      <a:pt x="496420" y="111492"/>
                      <a:pt x="496420" y="248271"/>
                    </a:cubicBezTo>
                    <a:cubicBezTo>
                      <a:pt x="496420" y="358856"/>
                      <a:pt x="423935" y="452582"/>
                      <a:pt x="323827" y="484396"/>
                    </a:cubicBezTo>
                    <a:lnTo>
                      <a:pt x="346973" y="524496"/>
                    </a:lnTo>
                    <a:lnTo>
                      <a:pt x="420220" y="524496"/>
                    </a:lnTo>
                    <a:lnTo>
                      <a:pt x="420220" y="543546"/>
                    </a:lnTo>
                    <a:lnTo>
                      <a:pt x="77320" y="543546"/>
                    </a:lnTo>
                    <a:lnTo>
                      <a:pt x="77320" y="524496"/>
                    </a:lnTo>
                    <a:lnTo>
                      <a:pt x="150567" y="524496"/>
                    </a:lnTo>
                    <a:lnTo>
                      <a:pt x="173713" y="484396"/>
                    </a:lnTo>
                    <a:cubicBezTo>
                      <a:pt x="74843" y="452963"/>
                      <a:pt x="2930" y="361237"/>
                      <a:pt x="1120" y="252367"/>
                    </a:cubicBezTo>
                    <a:lnTo>
                      <a:pt x="1120" y="248271"/>
                    </a:lnTo>
                    <a:cubicBezTo>
                      <a:pt x="1120" y="111492"/>
                      <a:pt x="111991" y="621"/>
                      <a:pt x="248770" y="621"/>
                    </a:cubicBezTo>
                    <a:close/>
                    <a:moveTo>
                      <a:pt x="304777" y="489539"/>
                    </a:moveTo>
                    <a:cubicBezTo>
                      <a:pt x="286775" y="493730"/>
                      <a:pt x="268010" y="495921"/>
                      <a:pt x="248770" y="495921"/>
                    </a:cubicBezTo>
                    <a:cubicBezTo>
                      <a:pt x="229530" y="495921"/>
                      <a:pt x="210765" y="493730"/>
                      <a:pt x="192763" y="489539"/>
                    </a:cubicBezTo>
                    <a:lnTo>
                      <a:pt x="172570" y="524496"/>
                    </a:lnTo>
                    <a:lnTo>
                      <a:pt x="324970" y="524496"/>
                    </a:lnTo>
                    <a:lnTo>
                      <a:pt x="304777" y="489539"/>
                    </a:lnTo>
                    <a:close/>
                    <a:moveTo>
                      <a:pt x="248770" y="19671"/>
                    </a:moveTo>
                    <a:cubicBezTo>
                      <a:pt x="122564" y="19671"/>
                      <a:pt x="20170" y="122065"/>
                      <a:pt x="20170" y="248271"/>
                    </a:cubicBezTo>
                    <a:cubicBezTo>
                      <a:pt x="20170" y="374477"/>
                      <a:pt x="122564" y="476871"/>
                      <a:pt x="248770" y="476871"/>
                    </a:cubicBezTo>
                    <a:cubicBezTo>
                      <a:pt x="374976" y="476871"/>
                      <a:pt x="477370" y="374477"/>
                      <a:pt x="477370" y="248271"/>
                    </a:cubicBezTo>
                    <a:cubicBezTo>
                      <a:pt x="477370" y="122065"/>
                      <a:pt x="374976" y="19671"/>
                      <a:pt x="248770" y="19671"/>
                    </a:cubicBezTo>
                    <a:close/>
                    <a:moveTo>
                      <a:pt x="248770" y="133971"/>
                    </a:moveTo>
                    <a:cubicBezTo>
                      <a:pt x="311921" y="133971"/>
                      <a:pt x="363070" y="185120"/>
                      <a:pt x="363070" y="248271"/>
                    </a:cubicBezTo>
                    <a:cubicBezTo>
                      <a:pt x="363070" y="311422"/>
                      <a:pt x="311921" y="362571"/>
                      <a:pt x="248770" y="362571"/>
                    </a:cubicBezTo>
                    <a:cubicBezTo>
                      <a:pt x="185619" y="362571"/>
                      <a:pt x="134470" y="311422"/>
                      <a:pt x="134470" y="248271"/>
                    </a:cubicBezTo>
                    <a:cubicBezTo>
                      <a:pt x="134470" y="185120"/>
                      <a:pt x="185619" y="133971"/>
                      <a:pt x="248770" y="133971"/>
                    </a:cubicBezTo>
                    <a:close/>
                    <a:moveTo>
                      <a:pt x="248770" y="153021"/>
                    </a:moveTo>
                    <a:cubicBezTo>
                      <a:pt x="196192" y="153021"/>
                      <a:pt x="153520" y="195693"/>
                      <a:pt x="153520" y="248271"/>
                    </a:cubicBezTo>
                    <a:cubicBezTo>
                      <a:pt x="153520" y="300849"/>
                      <a:pt x="196192" y="343521"/>
                      <a:pt x="248770" y="343521"/>
                    </a:cubicBezTo>
                    <a:cubicBezTo>
                      <a:pt x="301348" y="343521"/>
                      <a:pt x="344020" y="300849"/>
                      <a:pt x="344020" y="248271"/>
                    </a:cubicBezTo>
                    <a:cubicBezTo>
                      <a:pt x="344020" y="195693"/>
                      <a:pt x="301348" y="153021"/>
                      <a:pt x="248770" y="153021"/>
                    </a:cubicBezTo>
                    <a:close/>
                    <a:moveTo>
                      <a:pt x="367833" y="114921"/>
                    </a:moveTo>
                    <a:cubicBezTo>
                      <a:pt x="375738" y="114921"/>
                      <a:pt x="382120" y="121303"/>
                      <a:pt x="382120" y="129209"/>
                    </a:cubicBezTo>
                    <a:cubicBezTo>
                      <a:pt x="382120" y="137114"/>
                      <a:pt x="375738" y="143496"/>
                      <a:pt x="367833" y="143496"/>
                    </a:cubicBezTo>
                    <a:cubicBezTo>
                      <a:pt x="359927" y="143496"/>
                      <a:pt x="353545" y="137114"/>
                      <a:pt x="353545" y="129209"/>
                    </a:cubicBezTo>
                    <a:cubicBezTo>
                      <a:pt x="353545" y="121303"/>
                      <a:pt x="359927" y="114921"/>
                      <a:pt x="367833" y="114921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BD79EF78-3210-47C8-BCE1-F1BB8D0CCFD5}"/>
                </a:ext>
              </a:extLst>
            </p:cNvPr>
            <p:cNvGrpSpPr/>
            <p:nvPr/>
          </p:nvGrpSpPr>
          <p:grpSpPr>
            <a:xfrm>
              <a:off x="7858190" y="3273104"/>
              <a:ext cx="475190" cy="475190"/>
              <a:chOff x="7586455" y="3786210"/>
              <a:chExt cx="529390" cy="529390"/>
            </a:xfrm>
          </p:grpSpPr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9BB27D14-2080-4B38-801C-F83F84E1859F}"/>
                  </a:ext>
                </a:extLst>
              </p:cNvPr>
              <p:cNvSpPr/>
              <p:nvPr/>
            </p:nvSpPr>
            <p:spPr>
              <a:xfrm>
                <a:off x="7586455" y="3786210"/>
                <a:ext cx="529390" cy="529390"/>
              </a:xfrm>
              <a:prstGeom prst="rect">
                <a:avLst/>
              </a:prstGeom>
              <a:solidFill>
                <a:schemeClr val="accent1"/>
              </a:solidFill>
              <a:ln w="19050" cap="rnd">
                <a:noFill/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rmAutofit/>
              </a:bodyPr>
              <a:lstStyle/>
              <a:p>
                <a:pPr algn="ctr"/>
                <a:endParaRPr lang="zh-CN" altLang="en-US" sz="20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74DFD41A-106D-4047-A68C-2D5A65CB344B}"/>
                  </a:ext>
                </a:extLst>
              </p:cNvPr>
              <p:cNvSpPr/>
              <p:nvPr/>
            </p:nvSpPr>
            <p:spPr bwMode="auto">
              <a:xfrm>
                <a:off x="7681699" y="3909092"/>
                <a:ext cx="338903" cy="283627"/>
              </a:xfrm>
              <a:custGeom>
                <a:avLst/>
                <a:gdLst>
                  <a:gd name="connsiteX0" fmla="*/ 497438 w 534923"/>
                  <a:gd name="connsiteY0" fmla="*/ 621 h 447675"/>
                  <a:gd name="connsiteX1" fmla="*/ 497438 w 534923"/>
                  <a:gd name="connsiteY1" fmla="*/ 133971 h 447675"/>
                  <a:gd name="connsiteX2" fmla="*/ 536300 w 534923"/>
                  <a:gd name="connsiteY2" fmla="*/ 133971 h 447675"/>
                  <a:gd name="connsiteX3" fmla="*/ 515821 w 534923"/>
                  <a:gd name="connsiteY3" fmla="*/ 400671 h 447675"/>
                  <a:gd name="connsiteX4" fmla="*/ 459338 w 534923"/>
                  <a:gd name="connsiteY4" fmla="*/ 400671 h 447675"/>
                  <a:gd name="connsiteX5" fmla="*/ 459338 w 534923"/>
                  <a:gd name="connsiteY5" fmla="*/ 448296 h 447675"/>
                  <a:gd name="connsiteX6" fmla="*/ 440288 w 534923"/>
                  <a:gd name="connsiteY6" fmla="*/ 448296 h 447675"/>
                  <a:gd name="connsiteX7" fmla="*/ 440288 w 534923"/>
                  <a:gd name="connsiteY7" fmla="*/ 400671 h 447675"/>
                  <a:gd name="connsiteX8" fmla="*/ 97388 w 534923"/>
                  <a:gd name="connsiteY8" fmla="*/ 400671 h 447675"/>
                  <a:gd name="connsiteX9" fmla="*/ 97388 w 534923"/>
                  <a:gd name="connsiteY9" fmla="*/ 448296 h 447675"/>
                  <a:gd name="connsiteX10" fmla="*/ 78338 w 534923"/>
                  <a:gd name="connsiteY10" fmla="*/ 448296 h 447675"/>
                  <a:gd name="connsiteX11" fmla="*/ 78338 w 534923"/>
                  <a:gd name="connsiteY11" fmla="*/ 400671 h 447675"/>
                  <a:gd name="connsiteX12" fmla="*/ 21855 w 534923"/>
                  <a:gd name="connsiteY12" fmla="*/ 400671 h 447675"/>
                  <a:gd name="connsiteX13" fmla="*/ 1376 w 534923"/>
                  <a:gd name="connsiteY13" fmla="*/ 133971 h 447675"/>
                  <a:gd name="connsiteX14" fmla="*/ 49763 w 534923"/>
                  <a:gd name="connsiteY14" fmla="*/ 133971 h 447675"/>
                  <a:gd name="connsiteX15" fmla="*/ 49763 w 534923"/>
                  <a:gd name="connsiteY15" fmla="*/ 621 h 447675"/>
                  <a:gd name="connsiteX16" fmla="*/ 497438 w 534923"/>
                  <a:gd name="connsiteY16" fmla="*/ 621 h 447675"/>
                  <a:gd name="connsiteX17" fmla="*/ 89482 w 534923"/>
                  <a:gd name="connsiteY17" fmla="*/ 153021 h 447675"/>
                  <a:gd name="connsiteX18" fmla="*/ 21950 w 534923"/>
                  <a:gd name="connsiteY18" fmla="*/ 153021 h 447675"/>
                  <a:gd name="connsiteX19" fmla="*/ 39571 w 534923"/>
                  <a:gd name="connsiteY19" fmla="*/ 381621 h 447675"/>
                  <a:gd name="connsiteX20" fmla="*/ 498200 w 534923"/>
                  <a:gd name="connsiteY20" fmla="*/ 381621 h 447675"/>
                  <a:gd name="connsiteX21" fmla="*/ 515821 w 534923"/>
                  <a:gd name="connsiteY21" fmla="*/ 153021 h 447675"/>
                  <a:gd name="connsiteX22" fmla="*/ 448289 w 534923"/>
                  <a:gd name="connsiteY22" fmla="*/ 153021 h 447675"/>
                  <a:gd name="connsiteX23" fmla="*/ 419714 w 534923"/>
                  <a:gd name="connsiteY23" fmla="*/ 305421 h 447675"/>
                  <a:gd name="connsiteX24" fmla="*/ 118152 w 534923"/>
                  <a:gd name="connsiteY24" fmla="*/ 305421 h 447675"/>
                  <a:gd name="connsiteX25" fmla="*/ 89482 w 534923"/>
                  <a:gd name="connsiteY25" fmla="*/ 153021 h 447675"/>
                  <a:gd name="connsiteX26" fmla="*/ 478388 w 534923"/>
                  <a:gd name="connsiteY26" fmla="*/ 19671 h 447675"/>
                  <a:gd name="connsiteX27" fmla="*/ 68813 w 534923"/>
                  <a:gd name="connsiteY27" fmla="*/ 19671 h 447675"/>
                  <a:gd name="connsiteX28" fmla="*/ 68813 w 534923"/>
                  <a:gd name="connsiteY28" fmla="*/ 133971 h 447675"/>
                  <a:gd name="connsiteX29" fmla="*/ 105293 w 534923"/>
                  <a:gd name="connsiteY29" fmla="*/ 133971 h 447675"/>
                  <a:gd name="connsiteX30" fmla="*/ 133869 w 534923"/>
                  <a:gd name="connsiteY30" fmla="*/ 286371 h 447675"/>
                  <a:gd name="connsiteX31" fmla="*/ 403807 w 534923"/>
                  <a:gd name="connsiteY31" fmla="*/ 286371 h 447675"/>
                  <a:gd name="connsiteX32" fmla="*/ 432382 w 534923"/>
                  <a:gd name="connsiteY32" fmla="*/ 133971 h 447675"/>
                  <a:gd name="connsiteX33" fmla="*/ 478388 w 534923"/>
                  <a:gd name="connsiteY33" fmla="*/ 133971 h 447675"/>
                  <a:gd name="connsiteX34" fmla="*/ 478388 w 534923"/>
                  <a:gd name="connsiteY34" fmla="*/ 19671 h 447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534923" h="447675">
                    <a:moveTo>
                      <a:pt x="497438" y="621"/>
                    </a:moveTo>
                    <a:lnTo>
                      <a:pt x="497438" y="133971"/>
                    </a:lnTo>
                    <a:lnTo>
                      <a:pt x="536300" y="133971"/>
                    </a:lnTo>
                    <a:lnTo>
                      <a:pt x="515821" y="400671"/>
                    </a:lnTo>
                    <a:lnTo>
                      <a:pt x="459338" y="400671"/>
                    </a:lnTo>
                    <a:lnTo>
                      <a:pt x="459338" y="448296"/>
                    </a:lnTo>
                    <a:lnTo>
                      <a:pt x="440288" y="448296"/>
                    </a:lnTo>
                    <a:lnTo>
                      <a:pt x="440288" y="400671"/>
                    </a:lnTo>
                    <a:lnTo>
                      <a:pt x="97388" y="400671"/>
                    </a:lnTo>
                    <a:lnTo>
                      <a:pt x="97388" y="448296"/>
                    </a:lnTo>
                    <a:lnTo>
                      <a:pt x="78338" y="448296"/>
                    </a:lnTo>
                    <a:lnTo>
                      <a:pt x="78338" y="400671"/>
                    </a:lnTo>
                    <a:lnTo>
                      <a:pt x="21855" y="400671"/>
                    </a:lnTo>
                    <a:lnTo>
                      <a:pt x="1376" y="133971"/>
                    </a:lnTo>
                    <a:lnTo>
                      <a:pt x="49763" y="133971"/>
                    </a:lnTo>
                    <a:lnTo>
                      <a:pt x="49763" y="621"/>
                    </a:lnTo>
                    <a:lnTo>
                      <a:pt x="497438" y="621"/>
                    </a:lnTo>
                    <a:close/>
                    <a:moveTo>
                      <a:pt x="89482" y="153021"/>
                    </a:moveTo>
                    <a:lnTo>
                      <a:pt x="21950" y="153021"/>
                    </a:lnTo>
                    <a:lnTo>
                      <a:pt x="39571" y="381621"/>
                    </a:lnTo>
                    <a:lnTo>
                      <a:pt x="498200" y="381621"/>
                    </a:lnTo>
                    <a:lnTo>
                      <a:pt x="515821" y="153021"/>
                    </a:lnTo>
                    <a:lnTo>
                      <a:pt x="448289" y="153021"/>
                    </a:lnTo>
                    <a:lnTo>
                      <a:pt x="419714" y="305421"/>
                    </a:lnTo>
                    <a:lnTo>
                      <a:pt x="118152" y="305421"/>
                    </a:lnTo>
                    <a:lnTo>
                      <a:pt x="89482" y="153021"/>
                    </a:lnTo>
                    <a:close/>
                    <a:moveTo>
                      <a:pt x="478388" y="19671"/>
                    </a:moveTo>
                    <a:lnTo>
                      <a:pt x="68813" y="19671"/>
                    </a:lnTo>
                    <a:lnTo>
                      <a:pt x="68813" y="133971"/>
                    </a:lnTo>
                    <a:lnTo>
                      <a:pt x="105293" y="133971"/>
                    </a:lnTo>
                    <a:lnTo>
                      <a:pt x="133869" y="286371"/>
                    </a:lnTo>
                    <a:lnTo>
                      <a:pt x="403807" y="286371"/>
                    </a:lnTo>
                    <a:lnTo>
                      <a:pt x="432382" y="133971"/>
                    </a:lnTo>
                    <a:lnTo>
                      <a:pt x="478388" y="133971"/>
                    </a:lnTo>
                    <a:lnTo>
                      <a:pt x="478388" y="19671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36090A1F-3FA1-41A0-ADA6-751F5E268198}"/>
                </a:ext>
              </a:extLst>
            </p:cNvPr>
            <p:cNvGrpSpPr/>
            <p:nvPr/>
          </p:nvGrpSpPr>
          <p:grpSpPr>
            <a:xfrm>
              <a:off x="7858190" y="4842815"/>
              <a:ext cx="475190" cy="475190"/>
              <a:chOff x="7436258" y="4846245"/>
              <a:chExt cx="475190" cy="475190"/>
            </a:xfrm>
          </p:grpSpPr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803D261C-B329-4D1F-9E1B-A5E149A39797}"/>
                  </a:ext>
                </a:extLst>
              </p:cNvPr>
              <p:cNvSpPr/>
              <p:nvPr/>
            </p:nvSpPr>
            <p:spPr>
              <a:xfrm>
                <a:off x="7436258" y="4846245"/>
                <a:ext cx="475190" cy="47519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  <a:alpha val="10000"/>
                </a:schemeClr>
              </a:solidFill>
              <a:ln w="19050" cap="rnd">
                <a:noFill/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rmAutofit/>
              </a:bodyPr>
              <a:lstStyle/>
              <a:p>
                <a:pPr algn="ctr"/>
                <a:endParaRPr lang="zh-CN" altLang="en-US" sz="20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DEBD2E47-675C-4339-9F0F-4C4E50FF2F13}"/>
                  </a:ext>
                </a:extLst>
              </p:cNvPr>
              <p:cNvSpPr/>
              <p:nvPr/>
            </p:nvSpPr>
            <p:spPr bwMode="auto">
              <a:xfrm>
                <a:off x="7523336" y="4933323"/>
                <a:ext cx="301035" cy="301035"/>
              </a:xfrm>
              <a:custGeom>
                <a:avLst/>
                <a:gdLst>
                  <a:gd name="connsiteX0" fmla="*/ 381864 w 533400"/>
                  <a:gd name="connsiteY0" fmla="*/ 621 h 533400"/>
                  <a:gd name="connsiteX1" fmla="*/ 381864 w 533400"/>
                  <a:gd name="connsiteY1" fmla="*/ 114921 h 533400"/>
                  <a:gd name="connsiteX2" fmla="*/ 534264 w 533400"/>
                  <a:gd name="connsiteY2" fmla="*/ 114921 h 533400"/>
                  <a:gd name="connsiteX3" fmla="*/ 534264 w 533400"/>
                  <a:gd name="connsiteY3" fmla="*/ 419721 h 533400"/>
                  <a:gd name="connsiteX4" fmla="*/ 381864 w 533400"/>
                  <a:gd name="connsiteY4" fmla="*/ 419721 h 533400"/>
                  <a:gd name="connsiteX5" fmla="*/ 381864 w 533400"/>
                  <a:gd name="connsiteY5" fmla="*/ 534021 h 533400"/>
                  <a:gd name="connsiteX6" fmla="*/ 153264 w 533400"/>
                  <a:gd name="connsiteY6" fmla="*/ 534021 h 533400"/>
                  <a:gd name="connsiteX7" fmla="*/ 153264 w 533400"/>
                  <a:gd name="connsiteY7" fmla="*/ 419721 h 533400"/>
                  <a:gd name="connsiteX8" fmla="*/ 864 w 533400"/>
                  <a:gd name="connsiteY8" fmla="*/ 419721 h 533400"/>
                  <a:gd name="connsiteX9" fmla="*/ 864 w 533400"/>
                  <a:gd name="connsiteY9" fmla="*/ 182644 h 533400"/>
                  <a:gd name="connsiteX10" fmla="*/ 63348 w 533400"/>
                  <a:gd name="connsiteY10" fmla="*/ 114921 h 533400"/>
                  <a:gd name="connsiteX11" fmla="*/ 153264 w 533400"/>
                  <a:gd name="connsiteY11" fmla="*/ 114921 h 533400"/>
                  <a:gd name="connsiteX12" fmla="*/ 153264 w 533400"/>
                  <a:gd name="connsiteY12" fmla="*/ 621 h 533400"/>
                  <a:gd name="connsiteX13" fmla="*/ 381864 w 533400"/>
                  <a:gd name="connsiteY13" fmla="*/ 621 h 533400"/>
                  <a:gd name="connsiteX14" fmla="*/ 362814 w 533400"/>
                  <a:gd name="connsiteY14" fmla="*/ 286371 h 533400"/>
                  <a:gd name="connsiteX15" fmla="*/ 172314 w 533400"/>
                  <a:gd name="connsiteY15" fmla="*/ 286371 h 533400"/>
                  <a:gd name="connsiteX16" fmla="*/ 172314 w 533400"/>
                  <a:gd name="connsiteY16" fmla="*/ 514971 h 533400"/>
                  <a:gd name="connsiteX17" fmla="*/ 362814 w 533400"/>
                  <a:gd name="connsiteY17" fmla="*/ 514971 h 533400"/>
                  <a:gd name="connsiteX18" fmla="*/ 362814 w 533400"/>
                  <a:gd name="connsiteY18" fmla="*/ 286371 h 533400"/>
                  <a:gd name="connsiteX19" fmla="*/ 515214 w 533400"/>
                  <a:gd name="connsiteY19" fmla="*/ 133971 h 533400"/>
                  <a:gd name="connsiteX20" fmla="*/ 71730 w 533400"/>
                  <a:gd name="connsiteY20" fmla="*/ 133971 h 533400"/>
                  <a:gd name="connsiteX21" fmla="*/ 19914 w 533400"/>
                  <a:gd name="connsiteY21" fmla="*/ 190073 h 533400"/>
                  <a:gd name="connsiteX22" fmla="*/ 19914 w 533400"/>
                  <a:gd name="connsiteY22" fmla="*/ 400671 h 533400"/>
                  <a:gd name="connsiteX23" fmla="*/ 153264 w 533400"/>
                  <a:gd name="connsiteY23" fmla="*/ 400671 h 533400"/>
                  <a:gd name="connsiteX24" fmla="*/ 153264 w 533400"/>
                  <a:gd name="connsiteY24" fmla="*/ 267321 h 533400"/>
                  <a:gd name="connsiteX25" fmla="*/ 381864 w 533400"/>
                  <a:gd name="connsiteY25" fmla="*/ 267321 h 533400"/>
                  <a:gd name="connsiteX26" fmla="*/ 381864 w 533400"/>
                  <a:gd name="connsiteY26" fmla="*/ 400671 h 533400"/>
                  <a:gd name="connsiteX27" fmla="*/ 515214 w 533400"/>
                  <a:gd name="connsiteY27" fmla="*/ 400671 h 533400"/>
                  <a:gd name="connsiteX28" fmla="*/ 515214 w 533400"/>
                  <a:gd name="connsiteY28" fmla="*/ 133971 h 533400"/>
                  <a:gd name="connsiteX29" fmla="*/ 462827 w 533400"/>
                  <a:gd name="connsiteY29" fmla="*/ 172071 h 533400"/>
                  <a:gd name="connsiteX30" fmla="*/ 477114 w 533400"/>
                  <a:gd name="connsiteY30" fmla="*/ 186359 h 533400"/>
                  <a:gd name="connsiteX31" fmla="*/ 462827 w 533400"/>
                  <a:gd name="connsiteY31" fmla="*/ 200646 h 533400"/>
                  <a:gd name="connsiteX32" fmla="*/ 448539 w 533400"/>
                  <a:gd name="connsiteY32" fmla="*/ 186359 h 533400"/>
                  <a:gd name="connsiteX33" fmla="*/ 462827 w 533400"/>
                  <a:gd name="connsiteY33" fmla="*/ 172071 h 533400"/>
                  <a:gd name="connsiteX34" fmla="*/ 362814 w 533400"/>
                  <a:gd name="connsiteY34" fmla="*/ 19671 h 533400"/>
                  <a:gd name="connsiteX35" fmla="*/ 172314 w 533400"/>
                  <a:gd name="connsiteY35" fmla="*/ 19671 h 533400"/>
                  <a:gd name="connsiteX36" fmla="*/ 172314 w 533400"/>
                  <a:gd name="connsiteY36" fmla="*/ 114921 h 533400"/>
                  <a:gd name="connsiteX37" fmla="*/ 362814 w 533400"/>
                  <a:gd name="connsiteY37" fmla="*/ 114921 h 533400"/>
                  <a:gd name="connsiteX38" fmla="*/ 362814 w 533400"/>
                  <a:gd name="connsiteY38" fmla="*/ 19671 h 533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533400" h="533400">
                    <a:moveTo>
                      <a:pt x="381864" y="621"/>
                    </a:moveTo>
                    <a:lnTo>
                      <a:pt x="381864" y="114921"/>
                    </a:lnTo>
                    <a:lnTo>
                      <a:pt x="534264" y="114921"/>
                    </a:lnTo>
                    <a:lnTo>
                      <a:pt x="534264" y="419721"/>
                    </a:lnTo>
                    <a:lnTo>
                      <a:pt x="381864" y="419721"/>
                    </a:lnTo>
                    <a:lnTo>
                      <a:pt x="381864" y="534021"/>
                    </a:lnTo>
                    <a:lnTo>
                      <a:pt x="153264" y="534021"/>
                    </a:lnTo>
                    <a:lnTo>
                      <a:pt x="153264" y="419721"/>
                    </a:lnTo>
                    <a:lnTo>
                      <a:pt x="864" y="419721"/>
                    </a:lnTo>
                    <a:lnTo>
                      <a:pt x="864" y="182644"/>
                    </a:lnTo>
                    <a:lnTo>
                      <a:pt x="63348" y="114921"/>
                    </a:lnTo>
                    <a:lnTo>
                      <a:pt x="153264" y="114921"/>
                    </a:lnTo>
                    <a:lnTo>
                      <a:pt x="153264" y="621"/>
                    </a:lnTo>
                    <a:lnTo>
                      <a:pt x="381864" y="621"/>
                    </a:lnTo>
                    <a:close/>
                    <a:moveTo>
                      <a:pt x="362814" y="286371"/>
                    </a:moveTo>
                    <a:lnTo>
                      <a:pt x="172314" y="286371"/>
                    </a:lnTo>
                    <a:lnTo>
                      <a:pt x="172314" y="514971"/>
                    </a:lnTo>
                    <a:lnTo>
                      <a:pt x="362814" y="514971"/>
                    </a:lnTo>
                    <a:lnTo>
                      <a:pt x="362814" y="286371"/>
                    </a:lnTo>
                    <a:close/>
                    <a:moveTo>
                      <a:pt x="515214" y="133971"/>
                    </a:moveTo>
                    <a:lnTo>
                      <a:pt x="71730" y="133971"/>
                    </a:lnTo>
                    <a:lnTo>
                      <a:pt x="19914" y="190073"/>
                    </a:lnTo>
                    <a:lnTo>
                      <a:pt x="19914" y="400671"/>
                    </a:lnTo>
                    <a:lnTo>
                      <a:pt x="153264" y="400671"/>
                    </a:lnTo>
                    <a:lnTo>
                      <a:pt x="153264" y="267321"/>
                    </a:lnTo>
                    <a:lnTo>
                      <a:pt x="381864" y="267321"/>
                    </a:lnTo>
                    <a:lnTo>
                      <a:pt x="381864" y="400671"/>
                    </a:lnTo>
                    <a:lnTo>
                      <a:pt x="515214" y="400671"/>
                    </a:lnTo>
                    <a:lnTo>
                      <a:pt x="515214" y="133971"/>
                    </a:lnTo>
                    <a:close/>
                    <a:moveTo>
                      <a:pt x="462827" y="172071"/>
                    </a:moveTo>
                    <a:cubicBezTo>
                      <a:pt x="470732" y="172071"/>
                      <a:pt x="477114" y="178453"/>
                      <a:pt x="477114" y="186359"/>
                    </a:cubicBezTo>
                    <a:cubicBezTo>
                      <a:pt x="477114" y="194264"/>
                      <a:pt x="470732" y="200646"/>
                      <a:pt x="462827" y="200646"/>
                    </a:cubicBezTo>
                    <a:cubicBezTo>
                      <a:pt x="454921" y="200646"/>
                      <a:pt x="448539" y="194264"/>
                      <a:pt x="448539" y="186359"/>
                    </a:cubicBezTo>
                    <a:cubicBezTo>
                      <a:pt x="448539" y="178453"/>
                      <a:pt x="454921" y="172071"/>
                      <a:pt x="462827" y="172071"/>
                    </a:cubicBezTo>
                    <a:close/>
                    <a:moveTo>
                      <a:pt x="362814" y="19671"/>
                    </a:moveTo>
                    <a:lnTo>
                      <a:pt x="172314" y="19671"/>
                    </a:lnTo>
                    <a:lnTo>
                      <a:pt x="172314" y="114921"/>
                    </a:lnTo>
                    <a:lnTo>
                      <a:pt x="362814" y="114921"/>
                    </a:lnTo>
                    <a:lnTo>
                      <a:pt x="362814" y="19671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6FE1ABEE-15E0-4719-94E4-213DA65FDDA2}"/>
                </a:ext>
              </a:extLst>
            </p:cNvPr>
            <p:cNvSpPr/>
            <p:nvPr/>
          </p:nvSpPr>
          <p:spPr>
            <a:xfrm>
              <a:off x="2785758" y="1125538"/>
              <a:ext cx="1663354" cy="5008562"/>
            </a:xfrm>
            <a:prstGeom prst="rect">
              <a:avLst/>
            </a:prstGeom>
            <a:solidFill>
              <a:schemeClr val="tx1">
                <a:lumMod val="50000"/>
                <a:lumOff val="50000"/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sp>
        <p:nvSpPr>
          <p:cNvPr id="39" name="Title 38"/>
          <p:cNvSpPr>
            <a:spLocks noGrp="1"/>
          </p:cNvSpPr>
          <p:nvPr>
            <p:ph type="title"/>
          </p:nvPr>
        </p:nvSpPr>
        <p:spPr/>
        <p:txBody>
          <a:bodyPr wrap="square">
            <a:normAutofit/>
          </a:bodyPr>
          <a:lstStyle/>
          <a:p>
            <a:pPr lvl="0"/>
            <a:r>
              <a:rPr lang="en-US" dirty="0"/>
              <a:t>问题解决法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325729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C95E26E-3CD0-9C80-1707-431A7D4FD9EC}"/>
              </a:ext>
            </a:extLst>
          </p:cNvPr>
          <p:cNvGrpSpPr/>
          <p:nvPr/>
        </p:nvGrpSpPr>
        <p:grpSpPr>
          <a:xfrm>
            <a:off x="1494067" y="1130300"/>
            <a:ext cx="9180774" cy="4951734"/>
            <a:chOff x="1494067" y="1130300"/>
            <a:chExt cx="9180774" cy="4951734"/>
          </a:xfrm>
        </p:grpSpPr>
        <p:grpSp>
          <p:nvGrpSpPr>
            <p:cNvPr id="17" name="Group 16"/>
            <p:cNvGrpSpPr/>
            <p:nvPr/>
          </p:nvGrpSpPr>
          <p:grpSpPr>
            <a:xfrm>
              <a:off x="2979102" y="1130300"/>
              <a:ext cx="6233796" cy="925231"/>
              <a:chOff x="802894" y="1148681"/>
              <a:chExt cx="10201779" cy="925231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D626BEC1-1A37-D1C6-B7EE-7023E151A552}"/>
                  </a:ext>
                </a:extLst>
              </p:cNvPr>
              <p:cNvSpPr/>
              <p:nvPr/>
            </p:nvSpPr>
            <p:spPr>
              <a:xfrm>
                <a:off x="802894" y="1148681"/>
                <a:ext cx="10201779" cy="631532"/>
              </a:xfrm>
              <a:prstGeom prst="rect">
                <a:avLst/>
              </a:prstGeom>
            </p:spPr>
            <p:txBody>
              <a:bodyPr wrap="square" anchor="b" anchorCtr="0">
                <a:noAutofit/>
              </a:bodyPr>
              <a:lstStyle/>
              <a:p>
                <a:pPr algn="ctr">
                  <a:lnSpc>
                    <a:spcPct val="100000"/>
                  </a:lnSpc>
                  <a:buSzPct val="25000"/>
                </a:pPr>
                <a:r>
                  <a:rPr lang="zh-CN" altLang="en-US" sz="2400" b="1" dirty="0">
                    <a:solidFill>
                      <a:schemeClr val="tx1"/>
                    </a:solidFill>
                  </a:rPr>
                  <a:t>经验总结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7329E10-4DC0-E330-9CF1-26C32A00C998}"/>
                  </a:ext>
                </a:extLst>
              </p:cNvPr>
              <p:cNvSpPr txBox="1"/>
              <p:nvPr/>
            </p:nvSpPr>
            <p:spPr>
              <a:xfrm>
                <a:off x="802894" y="1779088"/>
                <a:ext cx="10201779" cy="2948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ctr">
                  <a:lnSpc>
                    <a:spcPct val="150000"/>
                  </a:lnSpc>
                  <a:defRPr sz="1200">
                    <a:solidFill>
                      <a:schemeClr val="bg1">
                        <a:lumMod val="50000"/>
                      </a:schemeClr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zh-CN" altLang="en-US" sz="1200" dirty="0">
                    <a:solidFill>
                      <a:schemeClr val="tx1"/>
                    </a:solidFill>
                  </a:rPr>
                  <a:t>总结答辩经验和教训，以及提供成功的建议和技巧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DA4D39E7-D91B-C211-88B5-45796A4B50D1}"/>
                </a:ext>
              </a:extLst>
            </p:cNvPr>
            <p:cNvGrpSpPr/>
            <p:nvPr/>
          </p:nvGrpSpPr>
          <p:grpSpPr>
            <a:xfrm>
              <a:off x="1494067" y="3076695"/>
              <a:ext cx="2028235" cy="2783739"/>
              <a:chOff x="779342" y="3017434"/>
              <a:chExt cx="2028235" cy="2783739"/>
            </a:xfrm>
          </p:grpSpPr>
          <p:sp>
            <p:nvSpPr>
              <p:cNvPr id="22" name="Rectangle: Rounded Corners 21">
                <a:extLst>
                  <a:ext uri="{FF2B5EF4-FFF2-40B4-BE49-F238E27FC236}">
                    <a16:creationId xmlns:a16="http://schemas.microsoft.com/office/drawing/2014/main" id="{0DF67785-BBCC-449C-A6EA-99D29BA61A0C}"/>
                  </a:ext>
                </a:extLst>
              </p:cNvPr>
              <p:cNvSpPr/>
              <p:nvPr/>
            </p:nvSpPr>
            <p:spPr>
              <a:xfrm>
                <a:off x="919653" y="3017434"/>
                <a:ext cx="1747612" cy="1747661"/>
              </a:xfrm>
              <a:prstGeom prst="roundRect">
                <a:avLst>
                  <a:gd name="adj" fmla="val 50000"/>
                </a:avLst>
              </a:prstGeom>
              <a:blipFill rotWithShape="0">
                <a:blip r:embed="rId3"/>
                <a:srcRect/>
                <a:stretch>
                  <a:fillRect l="-38240" r="-38240"/>
                </a:stretch>
              </a:blipFill>
              <a:ln w="12700" cap="flat" cmpd="sng" algn="ctr">
                <a:noFill/>
                <a:prstDash val="solid"/>
                <a:miter lim="800000"/>
              </a:ln>
              <a:effectLst/>
              <a:extLst>
                <a:ext uri="{91240B29-F687-4F45-9708-019B960494DF}">
                  <a14:hiddenLine xmlns:a14="http://schemas.microsoft.com/office/drawing/2010/main" w="12700" cap="flat" cmpd="sng" algn="ctr">
                    <a:solidFill>
                      <a:schemeClr val="accent1">
                        <a:shade val="50000"/>
                      </a:schemeClr>
                    </a:solidFill>
                    <a:prstDash val="solid"/>
                    <a:miter lim="800000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20715EB6-2899-4658-9D8F-4B00F50C6DA9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779342" y="4952079"/>
                <a:ext cx="2028235" cy="849094"/>
                <a:chOff x="7076984" y="4880943"/>
                <a:chExt cx="2408380" cy="612666"/>
              </a:xfrm>
              <a:noFill/>
            </p:grpSpPr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281520FD-9FAC-4A69-B232-0E2FB9E61CE7}"/>
                    </a:ext>
                  </a:extLst>
                </p:cNvPr>
                <p:cNvSpPr/>
                <p:nvPr/>
              </p:nvSpPr>
              <p:spPr>
                <a:xfrm>
                  <a:off x="7140197" y="4880943"/>
                  <a:ext cx="2281954" cy="244284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91440" tIns="45720" rIns="91440" bIns="45720" rtlCol="0" anchor="b" anchorCtr="0">
                  <a:norm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9pPr>
                </a:lstStyle>
                <a:p>
                  <a:pPr algn="ctr">
                    <a:lnSpc>
                      <a:spcPct val="100000"/>
                    </a:lnSpc>
                  </a:pPr>
                  <a:r>
                    <a:rPr kumimoji="1" lang="zh-CN" altLang="en-US" sz="1600" b="1" dirty="0">
                      <a:solidFill>
                        <a:schemeClr val="tx1"/>
                      </a:solidFill>
                    </a:rPr>
                    <a:t>准备充分</a:t>
                  </a:r>
                </a:p>
              </p:txBody>
            </p:sp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17F8F915-9968-40FF-BEAA-5900254652D3}"/>
                    </a:ext>
                  </a:extLst>
                </p:cNvPr>
                <p:cNvSpPr/>
                <p:nvPr/>
              </p:nvSpPr>
              <p:spPr>
                <a:xfrm>
                  <a:off x="7076984" y="5120983"/>
                  <a:ext cx="2408380" cy="37262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rtlCol="0" anchor="t" anchorCtr="0">
                  <a:sp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9pPr>
                </a:lstStyle>
                <a:p>
                  <a:pPr algn="ctr">
                    <a:lnSpc>
                      <a:spcPct val="120000"/>
                    </a:lnSpc>
                  </a:pPr>
                  <a:r>
                    <a:rPr kumimoji="1" lang="zh-CN" altLang="en-US" sz="1200" dirty="0">
                      <a:solidFill>
                        <a:schemeClr val="tx1"/>
                      </a:solidFill>
                    </a:rPr>
                    <a:t>提前规划和准备，为答辩做充分的备份。</a:t>
                  </a:r>
                </a:p>
              </p:txBody>
            </p:sp>
          </p:grp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D18FF736-54E6-F154-993E-1F96DE7BEC7C}"/>
                </a:ext>
              </a:extLst>
            </p:cNvPr>
            <p:cNvGrpSpPr/>
            <p:nvPr/>
          </p:nvGrpSpPr>
          <p:grpSpPr>
            <a:xfrm>
              <a:off x="5028445" y="2865868"/>
              <a:ext cx="2112017" cy="3205394"/>
              <a:chOff x="2850294" y="2595779"/>
              <a:chExt cx="2112017" cy="3205394"/>
            </a:xfrm>
          </p:grpSpPr>
          <p:sp>
            <p:nvSpPr>
              <p:cNvPr id="21" name="Rectangle: Rounded Corners 20">
                <a:extLst>
                  <a:ext uri="{FF2B5EF4-FFF2-40B4-BE49-F238E27FC236}">
                    <a16:creationId xmlns:a16="http://schemas.microsoft.com/office/drawing/2014/main" id="{0DF67785-BBCC-449C-A6EA-99D29BA61A0C}"/>
                  </a:ext>
                </a:extLst>
              </p:cNvPr>
              <p:cNvSpPr/>
              <p:nvPr/>
            </p:nvSpPr>
            <p:spPr>
              <a:xfrm>
                <a:off x="2850294" y="2595779"/>
                <a:ext cx="2112017" cy="2112077"/>
              </a:xfrm>
              <a:prstGeom prst="roundRect">
                <a:avLst>
                  <a:gd name="adj" fmla="val 50000"/>
                </a:avLst>
              </a:prstGeom>
              <a:blipFill rotWithShape="0">
                <a:blip r:embed="rId4"/>
                <a:srcRect/>
                <a:stretch>
                  <a:fillRect l="-24910" r="-24910"/>
                </a:stretch>
              </a:blipFill>
              <a:ln w="12700" cap="flat" cmpd="sng" algn="ctr">
                <a:noFill/>
                <a:prstDash val="solid"/>
                <a:miter lim="800000"/>
              </a:ln>
              <a:effectLst/>
              <a:extLst>
                <a:ext uri="{91240B29-F687-4F45-9708-019B960494DF}">
                  <a14:hiddenLine xmlns:a14="http://schemas.microsoft.com/office/drawing/2010/main" w="12700" cap="flat" cmpd="sng" algn="ctr">
                    <a:solidFill>
                      <a:schemeClr val="accent1">
                        <a:shade val="50000"/>
                      </a:schemeClr>
                    </a:solidFill>
                    <a:prstDash val="solid"/>
                    <a:miter lim="800000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20715EB6-2899-4658-9D8F-4B00F50C6DA9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2892185" y="4952079"/>
                <a:ext cx="2028235" cy="849094"/>
                <a:chOff x="7126726" y="4880943"/>
                <a:chExt cx="2408380" cy="612666"/>
              </a:xfrm>
              <a:noFill/>
            </p:grpSpPr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281520FD-9FAC-4A69-B232-0E2FB9E61CE7}"/>
                    </a:ext>
                  </a:extLst>
                </p:cNvPr>
                <p:cNvSpPr/>
                <p:nvPr/>
              </p:nvSpPr>
              <p:spPr>
                <a:xfrm>
                  <a:off x="7189939" y="4880943"/>
                  <a:ext cx="2281954" cy="244284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91440" tIns="45720" rIns="91440" bIns="45720" rtlCol="0" anchor="b" anchorCtr="0">
                  <a:norm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9pPr>
                </a:lstStyle>
                <a:p>
                  <a:pPr algn="ctr">
                    <a:lnSpc>
                      <a:spcPct val="100000"/>
                    </a:lnSpc>
                  </a:pPr>
                  <a:r>
                    <a:rPr kumimoji="1" lang="zh-CN" altLang="en-US" sz="1600" b="1" dirty="0">
                      <a:solidFill>
                        <a:schemeClr val="tx1"/>
                      </a:solidFill>
                    </a:rPr>
                    <a:t>自信表达</a:t>
                  </a:r>
                </a:p>
              </p:txBody>
            </p:sp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17F8F915-9968-40FF-BEAA-5900254652D3}"/>
                    </a:ext>
                  </a:extLst>
                </p:cNvPr>
                <p:cNvSpPr/>
                <p:nvPr/>
              </p:nvSpPr>
              <p:spPr>
                <a:xfrm>
                  <a:off x="7126726" y="5120983"/>
                  <a:ext cx="2408380" cy="37262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rtlCol="0" anchor="t" anchorCtr="0">
                  <a:sp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9pPr>
                </a:lstStyle>
                <a:p>
                  <a:pPr algn="ctr">
                    <a:lnSpc>
                      <a:spcPct val="120000"/>
                    </a:lnSpc>
                  </a:pPr>
                  <a:r>
                    <a:rPr kumimoji="1" lang="zh-CN" altLang="en-US" sz="1200" dirty="0">
                      <a:solidFill>
                        <a:schemeClr val="tx1"/>
                      </a:solidFill>
                    </a:rPr>
                    <a:t>展示自己的研究成果和能力，自信而清晰地陈述观点</a:t>
                  </a:r>
                </a:p>
              </p:txBody>
            </p:sp>
          </p:grp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B75FBA74-6B18-08AC-8ACE-F6960931A749}"/>
                </a:ext>
              </a:extLst>
            </p:cNvPr>
            <p:cNvGrpSpPr/>
            <p:nvPr/>
          </p:nvGrpSpPr>
          <p:grpSpPr>
            <a:xfrm>
              <a:off x="8646606" y="3076695"/>
              <a:ext cx="2028235" cy="3005339"/>
              <a:chOff x="779342" y="3017434"/>
              <a:chExt cx="2028235" cy="3005339"/>
            </a:xfrm>
          </p:grpSpPr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FBD505D5-73DF-D6C9-9BD6-1BFD445B2DE5}"/>
                  </a:ext>
                </a:extLst>
              </p:cNvPr>
              <p:cNvSpPr/>
              <p:nvPr/>
            </p:nvSpPr>
            <p:spPr>
              <a:xfrm>
                <a:off x="919653" y="3017434"/>
                <a:ext cx="1747612" cy="1747661"/>
              </a:xfrm>
              <a:prstGeom prst="roundRect">
                <a:avLst>
                  <a:gd name="adj" fmla="val 50000"/>
                </a:avLst>
              </a:prstGeom>
              <a:blipFill rotWithShape="0">
                <a:blip r:embed="rId5"/>
                <a:srcRect/>
                <a:stretch>
                  <a:fillRect l="-25190" r="-25190"/>
                </a:stretch>
              </a:blipFill>
              <a:ln w="12700" cap="flat" cmpd="sng" algn="ctr">
                <a:noFill/>
                <a:prstDash val="solid"/>
                <a:miter lim="800000"/>
              </a:ln>
              <a:effectLst/>
              <a:extLst>
                <a:ext uri="{91240B29-F687-4F45-9708-019B960494DF}">
                  <a14:hiddenLine xmlns:a14="http://schemas.microsoft.com/office/drawing/2010/main" w="12700" cap="flat" cmpd="sng" algn="ctr">
                    <a:solidFill>
                      <a:schemeClr val="accent1">
                        <a:shade val="50000"/>
                      </a:schemeClr>
                    </a:solidFill>
                    <a:prstDash val="solid"/>
                    <a:miter lim="800000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B1BBB9C9-6A30-4F8B-A145-B50A6632D4F4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779342" y="4952079"/>
                <a:ext cx="2028235" cy="1070694"/>
                <a:chOff x="7076984" y="4880943"/>
                <a:chExt cx="2408380" cy="772562"/>
              </a:xfrm>
              <a:noFill/>
            </p:grpSpPr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273AFC82-D535-86EF-A6E7-175B8D13A293}"/>
                    </a:ext>
                  </a:extLst>
                </p:cNvPr>
                <p:cNvSpPr/>
                <p:nvPr/>
              </p:nvSpPr>
              <p:spPr>
                <a:xfrm>
                  <a:off x="7140197" y="4880943"/>
                  <a:ext cx="2281954" cy="244284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91440" tIns="45720" rIns="91440" bIns="45720" rtlCol="0" anchor="b" anchorCtr="0">
                  <a:norm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9pPr>
                </a:lstStyle>
                <a:p>
                  <a:pPr algn="ctr">
                    <a:lnSpc>
                      <a:spcPct val="100000"/>
                    </a:lnSpc>
                  </a:pPr>
                  <a:r>
                    <a:rPr kumimoji="1" lang="zh-CN" altLang="en-US" sz="1600" b="1" dirty="0">
                      <a:solidFill>
                        <a:schemeClr val="tx1"/>
                      </a:solidFill>
                    </a:rPr>
                    <a:t>应对压力</a:t>
                  </a:r>
                </a:p>
              </p:txBody>
            </p:sp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967C693B-7076-E739-25F9-E92EA38C9F93}"/>
                    </a:ext>
                  </a:extLst>
                </p:cNvPr>
                <p:cNvSpPr/>
                <p:nvPr/>
              </p:nvSpPr>
              <p:spPr>
                <a:xfrm>
                  <a:off x="7076984" y="5120983"/>
                  <a:ext cx="2408380" cy="532522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rtlCol="0" anchor="t" anchorCtr="0">
                  <a:sp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9pPr>
                </a:lstStyle>
                <a:p>
                  <a:pPr algn="ctr">
                    <a:lnSpc>
                      <a:spcPct val="120000"/>
                    </a:lnSpc>
                  </a:pPr>
                  <a:r>
                    <a:rPr kumimoji="1" lang="zh-CN" altLang="en-US" sz="1200" dirty="0">
                      <a:solidFill>
                        <a:schemeClr val="tx1"/>
                      </a:solidFill>
                    </a:rPr>
                    <a:t>通过模拟答辩、冷静思考和积极应对来应对答辩中的压力</a:t>
                  </a:r>
                </a:p>
              </p:txBody>
            </p:sp>
          </p:grpSp>
        </p:grpSp>
      </p:grpSp>
      <p:sp>
        <p:nvSpPr>
          <p:cNvPr id="46" name="Title 45"/>
          <p:cNvSpPr>
            <a:spLocks noGrp="1"/>
          </p:cNvSpPr>
          <p:nvPr>
            <p:ph type="title"/>
          </p:nvPr>
        </p:nvSpPr>
        <p:spPr/>
        <p:txBody>
          <a:bodyPr wrap="square">
            <a:normAutofit/>
          </a:bodyPr>
          <a:lstStyle/>
          <a:p>
            <a:pPr lvl="0"/>
            <a:r>
              <a:rPr lang="en-US" dirty="0"/>
              <a:t>经验总结谈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442316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0384E021-F96E-D1B0-C38A-13A5604BE4E3}"/>
              </a:ext>
            </a:extLst>
          </p:cNvPr>
          <p:cNvGrpSpPr/>
          <p:nvPr/>
        </p:nvGrpSpPr>
        <p:grpSpPr>
          <a:xfrm>
            <a:off x="660400" y="885439"/>
            <a:ext cx="10858500" cy="4740334"/>
            <a:chOff x="660400" y="885439"/>
            <a:chExt cx="10858500" cy="4740334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D6F07D7E-2F34-AA61-F518-BD460FAE91AE}"/>
                </a:ext>
              </a:extLst>
            </p:cNvPr>
            <p:cNvGrpSpPr/>
            <p:nvPr/>
          </p:nvGrpSpPr>
          <p:grpSpPr>
            <a:xfrm>
              <a:off x="660400" y="3399990"/>
              <a:ext cx="3139277" cy="2225783"/>
              <a:chOff x="660400" y="3796482"/>
              <a:chExt cx="3139277" cy="2225783"/>
            </a:xfrm>
          </p:grpSpPr>
          <p:sp>
            <p:nvSpPr>
              <p:cNvPr id="2" name="Rectangle: Rounded Corners 1">
                <a:extLst>
                  <a:ext uri="{FF2B5EF4-FFF2-40B4-BE49-F238E27FC236}">
                    <a16:creationId xmlns:a16="http://schemas.microsoft.com/office/drawing/2014/main" id="{FCA57609-AB45-0F3E-66D7-94AA751A2B7A}"/>
                  </a:ext>
                </a:extLst>
              </p:cNvPr>
              <p:cNvSpPr/>
              <p:nvPr/>
            </p:nvSpPr>
            <p:spPr>
              <a:xfrm>
                <a:off x="660400" y="3796482"/>
                <a:ext cx="3139277" cy="2225783"/>
              </a:xfrm>
              <a:prstGeom prst="roundRect">
                <a:avLst>
                  <a:gd name="adj" fmla="val 4800"/>
                </a:avLst>
              </a:prstGeom>
              <a:solidFill>
                <a:schemeClr val="tx2">
                  <a:alpha val="15000"/>
                </a:schemeClr>
              </a:solidFill>
              <a:ln w="6055" cap="flat">
                <a:noFill/>
                <a:prstDash val="solid"/>
                <a:miter/>
              </a:ln>
            </p:spPr>
            <p:txBody>
              <a:bodyPr wrap="square" lIns="91440" tIns="45720" rIns="91440" bIns="45720" rtlCol="0" anchor="ctr">
                <a:noAutofit/>
              </a:bodyPr>
              <a:lstStyle/>
              <a:p>
                <a:pPr algn="ctr">
                  <a:lnSpc>
                    <a:spcPct val="130000"/>
                  </a:lnSpc>
                </a:pPr>
                <a:endParaRPr kumimoji="1" lang="en-GB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80FFA44-DF86-2FAF-FC48-AD8D0F56D85F}"/>
                  </a:ext>
                </a:extLst>
              </p:cNvPr>
              <p:cNvSpPr txBox="1"/>
              <p:nvPr/>
            </p:nvSpPr>
            <p:spPr>
              <a:xfrm>
                <a:off x="901306" y="4934178"/>
                <a:ext cx="2657464" cy="394210"/>
              </a:xfrm>
              <a:prstGeom prst="rect">
                <a:avLst/>
              </a:prstGeom>
              <a:noFill/>
            </p:spPr>
            <p:txBody>
              <a:bodyPr wrap="none" rtlCol="0" anchor="b">
                <a:normAutofit/>
              </a:bodyPr>
              <a:lstStyle/>
              <a:p>
                <a:pPr algn="ctr">
                  <a:lnSpc>
                    <a:spcPct val="100000"/>
                  </a:lnSpc>
                </a:pPr>
                <a:r>
                  <a:rPr lang="zh-CN" altLang="en-US" sz="1600" b="1" dirty="0"/>
                  <a:t>问题确定技巧</a:t>
                </a:r>
              </a:p>
            </p:txBody>
          </p: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3BA9AFD-1B89-B78B-74BA-CFB1252271DD}"/>
                  </a:ext>
                </a:extLst>
              </p:cNvPr>
              <p:cNvSpPr txBox="1"/>
              <p:nvPr/>
            </p:nvSpPr>
            <p:spPr>
              <a:xfrm>
                <a:off x="1158076" y="5389843"/>
                <a:ext cx="2143924" cy="294824"/>
              </a:xfrm>
              <a:prstGeom prst="rect">
                <a:avLst/>
              </a:prstGeom>
              <a:ln>
                <a:noFill/>
              </a:ln>
            </p:spPr>
            <p:txBody>
              <a:bodyPr wrap="square" lIns="91440" tIns="45720" rIns="91440" bIns="45720" anchor="t">
                <a:spAutoFit/>
              </a:bodyPr>
              <a:lstStyle>
                <a:defPPr>
                  <a:defRPr lang="zh-CN"/>
                </a:defPPr>
                <a:lvl1pPr algn="ctr">
                  <a:lnSpc>
                    <a:spcPct val="150000"/>
                  </a:lnSpc>
                  <a:defRPr sz="1000">
                    <a:solidFill>
                      <a:schemeClr val="tx1">
                        <a:lumMod val="85000"/>
                        <a:lumOff val="15000"/>
                      </a:schemeClr>
                    </a:solidFill>
                  </a:defRPr>
                </a:lvl1pPr>
              </a:lstStyle>
              <a:p>
                <a:pPr>
                  <a:lnSpc>
                    <a:spcPct val="120000"/>
                  </a:lnSpc>
                </a:pPr>
                <a:r>
                  <a:rPr kumimoji="1" lang="zh-CN" altLang="en-US" sz="1200" dirty="0">
                    <a:solidFill>
                      <a:schemeClr val="tx1"/>
                    </a:solidFill>
                  </a:rPr>
                  <a:t>如何明确问题的关键点</a:t>
                </a:r>
                <a:endParaRPr lang="en-US" altLang="zh-CN" sz="1000" dirty="0"/>
              </a:p>
            </p:txBody>
          </p:sp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62E039BF-1CF0-EDC7-2BEA-C9D5E1E8CA7B}"/>
                  </a:ext>
                </a:extLst>
              </p:cNvPr>
              <p:cNvGrpSpPr/>
              <p:nvPr/>
            </p:nvGrpSpPr>
            <p:grpSpPr>
              <a:xfrm>
                <a:off x="1928507" y="4110357"/>
                <a:ext cx="571723" cy="571720"/>
                <a:chOff x="2631615" y="4670247"/>
                <a:chExt cx="444222" cy="444220"/>
              </a:xfrm>
            </p:grpSpPr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F284591E-838C-2308-BDC7-CDEB95442E51}"/>
                    </a:ext>
                  </a:extLst>
                </p:cNvPr>
                <p:cNvSpPr/>
                <p:nvPr/>
              </p:nvSpPr>
              <p:spPr>
                <a:xfrm>
                  <a:off x="2631615" y="4670247"/>
                  <a:ext cx="444222" cy="444220"/>
                </a:xfrm>
                <a:prstGeom prst="ellipse">
                  <a:avLst/>
                </a:prstGeom>
                <a:solidFill>
                  <a:schemeClr val="accent1"/>
                </a:solidFill>
                <a:ln w="12700" cap="rnd">
                  <a:noFill/>
                  <a:prstDash val="solid"/>
                  <a:round/>
                  <a:headEnd/>
                  <a:tailEnd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rm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9pPr>
                </a:lstStyle>
                <a:p>
                  <a:pPr algn="ctr" defTabSz="914354"/>
                  <a:endParaRPr lang="zh-CN" altLang="en-US" sz="200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7" name="Freeform: Shape 6">
                  <a:extLst>
                    <a:ext uri="{FF2B5EF4-FFF2-40B4-BE49-F238E27FC236}">
                      <a16:creationId xmlns:a16="http://schemas.microsoft.com/office/drawing/2014/main" id="{0487094F-9C78-97BB-D382-AF285F08A025}"/>
                    </a:ext>
                  </a:extLst>
                </p:cNvPr>
                <p:cNvSpPr/>
                <p:nvPr/>
              </p:nvSpPr>
              <p:spPr bwMode="auto">
                <a:xfrm>
                  <a:off x="2750946" y="4806791"/>
                  <a:ext cx="205561" cy="171132"/>
                </a:xfrm>
                <a:custGeom>
                  <a:avLst/>
                  <a:gdLst>
                    <a:gd name="connsiteX0" fmla="*/ 483573 w 526297"/>
                    <a:gd name="connsiteY0" fmla="*/ 133971 h 438150"/>
                    <a:gd name="connsiteX1" fmla="*/ 527674 w 526297"/>
                    <a:gd name="connsiteY1" fmla="*/ 178072 h 438150"/>
                    <a:gd name="connsiteX2" fmla="*/ 527579 w 526297"/>
                    <a:gd name="connsiteY2" fmla="*/ 181501 h 438150"/>
                    <a:gd name="connsiteX3" fmla="*/ 514244 w 526297"/>
                    <a:gd name="connsiteY3" fmla="*/ 355237 h 438150"/>
                    <a:gd name="connsiteX4" fmla="*/ 485764 w 526297"/>
                    <a:gd name="connsiteY4" fmla="*/ 381621 h 438150"/>
                    <a:gd name="connsiteX5" fmla="*/ 454998 w 526297"/>
                    <a:gd name="connsiteY5" fmla="*/ 381621 h 438150"/>
                    <a:gd name="connsiteX6" fmla="*/ 454998 w 526297"/>
                    <a:gd name="connsiteY6" fmla="*/ 438771 h 438150"/>
                    <a:gd name="connsiteX7" fmla="*/ 435948 w 526297"/>
                    <a:gd name="connsiteY7" fmla="*/ 438771 h 438150"/>
                    <a:gd name="connsiteX8" fmla="*/ 435948 w 526297"/>
                    <a:gd name="connsiteY8" fmla="*/ 381621 h 438150"/>
                    <a:gd name="connsiteX9" fmla="*/ 93048 w 526297"/>
                    <a:gd name="connsiteY9" fmla="*/ 381621 h 438150"/>
                    <a:gd name="connsiteX10" fmla="*/ 93048 w 526297"/>
                    <a:gd name="connsiteY10" fmla="*/ 438771 h 438150"/>
                    <a:gd name="connsiteX11" fmla="*/ 73998 w 526297"/>
                    <a:gd name="connsiteY11" fmla="*/ 438771 h 438150"/>
                    <a:gd name="connsiteX12" fmla="*/ 73998 w 526297"/>
                    <a:gd name="connsiteY12" fmla="*/ 381621 h 438150"/>
                    <a:gd name="connsiteX13" fmla="*/ 43328 w 526297"/>
                    <a:gd name="connsiteY13" fmla="*/ 381621 h 438150"/>
                    <a:gd name="connsiteX14" fmla="*/ 14848 w 526297"/>
                    <a:gd name="connsiteY14" fmla="*/ 355237 h 438150"/>
                    <a:gd name="connsiteX15" fmla="*/ 1513 w 526297"/>
                    <a:gd name="connsiteY15" fmla="*/ 181501 h 438150"/>
                    <a:gd name="connsiteX16" fmla="*/ 42089 w 526297"/>
                    <a:gd name="connsiteY16" fmla="*/ 134162 h 438150"/>
                    <a:gd name="connsiteX17" fmla="*/ 45518 w 526297"/>
                    <a:gd name="connsiteY17" fmla="*/ 134066 h 438150"/>
                    <a:gd name="connsiteX18" fmla="*/ 101906 w 526297"/>
                    <a:gd name="connsiteY18" fmla="*/ 180834 h 438150"/>
                    <a:gd name="connsiteX19" fmla="*/ 121623 w 526297"/>
                    <a:gd name="connsiteY19" fmla="*/ 286371 h 438150"/>
                    <a:gd name="connsiteX20" fmla="*/ 407373 w 526297"/>
                    <a:gd name="connsiteY20" fmla="*/ 286371 h 438150"/>
                    <a:gd name="connsiteX21" fmla="*/ 427185 w 526297"/>
                    <a:gd name="connsiteY21" fmla="*/ 180739 h 438150"/>
                    <a:gd name="connsiteX22" fmla="*/ 483573 w 526297"/>
                    <a:gd name="connsiteY22" fmla="*/ 133971 h 438150"/>
                    <a:gd name="connsiteX23" fmla="*/ 416898 w 526297"/>
                    <a:gd name="connsiteY23" fmla="*/ 621 h 438150"/>
                    <a:gd name="connsiteX24" fmla="*/ 483573 w 526297"/>
                    <a:gd name="connsiteY24" fmla="*/ 67296 h 438150"/>
                    <a:gd name="connsiteX25" fmla="*/ 483573 w 526297"/>
                    <a:gd name="connsiteY25" fmla="*/ 115397 h 438150"/>
                    <a:gd name="connsiteX26" fmla="*/ 476429 w 526297"/>
                    <a:gd name="connsiteY26" fmla="*/ 114921 h 438150"/>
                    <a:gd name="connsiteX27" fmla="*/ 412040 w 526297"/>
                    <a:gd name="connsiteY27" fmla="*/ 166451 h 438150"/>
                    <a:gd name="connsiteX28" fmla="*/ 411564 w 526297"/>
                    <a:gd name="connsiteY28" fmla="*/ 168737 h 438150"/>
                    <a:gd name="connsiteX29" fmla="*/ 393086 w 526297"/>
                    <a:gd name="connsiteY29" fmla="*/ 267321 h 438150"/>
                    <a:gd name="connsiteX30" fmla="*/ 135911 w 526297"/>
                    <a:gd name="connsiteY30" fmla="*/ 267321 h 438150"/>
                    <a:gd name="connsiteX31" fmla="*/ 117432 w 526297"/>
                    <a:gd name="connsiteY31" fmla="*/ 168737 h 438150"/>
                    <a:gd name="connsiteX32" fmla="*/ 52567 w 526297"/>
                    <a:gd name="connsiteY32" fmla="*/ 114921 h 438150"/>
                    <a:gd name="connsiteX33" fmla="*/ 54948 w 526297"/>
                    <a:gd name="connsiteY33" fmla="*/ 67296 h 438150"/>
                    <a:gd name="connsiteX34" fmla="*/ 121623 w 526297"/>
                    <a:gd name="connsiteY34" fmla="*/ 621 h 438150"/>
                    <a:gd name="connsiteX35" fmla="*/ 416898 w 526297"/>
                    <a:gd name="connsiteY35" fmla="*/ 621 h 438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</a:cxnLst>
                  <a:rect l="l" t="t" r="r" b="b"/>
                  <a:pathLst>
                    <a:path w="526297" h="438150">
                      <a:moveTo>
                        <a:pt x="483573" y="133971"/>
                      </a:moveTo>
                      <a:cubicBezTo>
                        <a:pt x="507957" y="133971"/>
                        <a:pt x="527674" y="153688"/>
                        <a:pt x="527674" y="178072"/>
                      </a:cubicBezTo>
                      <a:cubicBezTo>
                        <a:pt x="527674" y="179215"/>
                        <a:pt x="527674" y="180358"/>
                        <a:pt x="527579" y="181501"/>
                      </a:cubicBezTo>
                      <a:lnTo>
                        <a:pt x="514244" y="355237"/>
                      </a:lnTo>
                      <a:cubicBezTo>
                        <a:pt x="513101" y="370096"/>
                        <a:pt x="500718" y="381621"/>
                        <a:pt x="485764" y="381621"/>
                      </a:cubicBezTo>
                      <a:lnTo>
                        <a:pt x="454998" y="381621"/>
                      </a:lnTo>
                      <a:lnTo>
                        <a:pt x="454998" y="438771"/>
                      </a:lnTo>
                      <a:lnTo>
                        <a:pt x="435948" y="438771"/>
                      </a:lnTo>
                      <a:lnTo>
                        <a:pt x="435948" y="381621"/>
                      </a:lnTo>
                      <a:lnTo>
                        <a:pt x="93048" y="381621"/>
                      </a:lnTo>
                      <a:lnTo>
                        <a:pt x="93048" y="438771"/>
                      </a:lnTo>
                      <a:lnTo>
                        <a:pt x="73998" y="438771"/>
                      </a:lnTo>
                      <a:lnTo>
                        <a:pt x="73998" y="381621"/>
                      </a:lnTo>
                      <a:lnTo>
                        <a:pt x="43328" y="381621"/>
                      </a:lnTo>
                      <a:cubicBezTo>
                        <a:pt x="28373" y="381621"/>
                        <a:pt x="15991" y="370096"/>
                        <a:pt x="14848" y="355237"/>
                      </a:cubicBezTo>
                      <a:lnTo>
                        <a:pt x="1513" y="181501"/>
                      </a:lnTo>
                      <a:cubicBezTo>
                        <a:pt x="-392" y="157212"/>
                        <a:pt x="17801" y="135971"/>
                        <a:pt x="42089" y="134162"/>
                      </a:cubicBezTo>
                      <a:cubicBezTo>
                        <a:pt x="43232" y="134066"/>
                        <a:pt x="44375" y="134066"/>
                        <a:pt x="45518" y="134066"/>
                      </a:cubicBezTo>
                      <a:cubicBezTo>
                        <a:pt x="73141" y="134066"/>
                        <a:pt x="96858" y="153688"/>
                        <a:pt x="101906" y="180834"/>
                      </a:cubicBezTo>
                      <a:lnTo>
                        <a:pt x="121623" y="286371"/>
                      </a:lnTo>
                      <a:lnTo>
                        <a:pt x="407373" y="286371"/>
                      </a:lnTo>
                      <a:lnTo>
                        <a:pt x="427185" y="180739"/>
                      </a:lnTo>
                      <a:cubicBezTo>
                        <a:pt x="432233" y="153592"/>
                        <a:pt x="455951" y="133971"/>
                        <a:pt x="483573" y="133971"/>
                      </a:cubicBezTo>
                      <a:close/>
                      <a:moveTo>
                        <a:pt x="416898" y="621"/>
                      </a:moveTo>
                      <a:cubicBezTo>
                        <a:pt x="453760" y="621"/>
                        <a:pt x="483573" y="30434"/>
                        <a:pt x="483573" y="67296"/>
                      </a:cubicBezTo>
                      <a:lnTo>
                        <a:pt x="483573" y="115397"/>
                      </a:lnTo>
                      <a:cubicBezTo>
                        <a:pt x="481192" y="115112"/>
                        <a:pt x="478811" y="114921"/>
                        <a:pt x="476429" y="114921"/>
                      </a:cubicBezTo>
                      <a:cubicBezTo>
                        <a:pt x="445473" y="114921"/>
                        <a:pt x="418803" y="136448"/>
                        <a:pt x="412040" y="166451"/>
                      </a:cubicBezTo>
                      <a:lnTo>
                        <a:pt x="411564" y="168737"/>
                      </a:lnTo>
                      <a:lnTo>
                        <a:pt x="393086" y="267321"/>
                      </a:lnTo>
                      <a:lnTo>
                        <a:pt x="135911" y="267321"/>
                      </a:lnTo>
                      <a:lnTo>
                        <a:pt x="117432" y="168737"/>
                      </a:lnTo>
                      <a:cubicBezTo>
                        <a:pt x="111622" y="137495"/>
                        <a:pt x="84285" y="114921"/>
                        <a:pt x="52567" y="114921"/>
                      </a:cubicBezTo>
                      <a:lnTo>
                        <a:pt x="54948" y="67296"/>
                      </a:lnTo>
                      <a:cubicBezTo>
                        <a:pt x="54948" y="30434"/>
                        <a:pt x="84761" y="621"/>
                        <a:pt x="121623" y="621"/>
                      </a:cubicBezTo>
                      <a:lnTo>
                        <a:pt x="416898" y="62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endParaRPr lang="zh-CN" altLang="en-US"/>
                </a:p>
              </p:txBody>
            </p:sp>
          </p:grp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51EA3787-11E9-1AFF-2E44-7F6B9C3E87B4}"/>
                </a:ext>
              </a:extLst>
            </p:cNvPr>
            <p:cNvGrpSpPr/>
            <p:nvPr/>
          </p:nvGrpSpPr>
          <p:grpSpPr>
            <a:xfrm>
              <a:off x="4520012" y="3399990"/>
              <a:ext cx="3139277" cy="2225783"/>
              <a:chOff x="4318000" y="3796482"/>
              <a:chExt cx="3139277" cy="2225783"/>
            </a:xfrm>
          </p:grpSpPr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C7CB303F-B04E-33DB-62C7-08EAE02046A3}"/>
                  </a:ext>
                </a:extLst>
              </p:cNvPr>
              <p:cNvSpPr/>
              <p:nvPr/>
            </p:nvSpPr>
            <p:spPr>
              <a:xfrm>
                <a:off x="4318000" y="3796482"/>
                <a:ext cx="3139277" cy="2225783"/>
              </a:xfrm>
              <a:prstGeom prst="roundRect">
                <a:avLst>
                  <a:gd name="adj" fmla="val 4800"/>
                </a:avLst>
              </a:prstGeom>
              <a:solidFill>
                <a:schemeClr val="tx2">
                  <a:alpha val="15000"/>
                </a:schemeClr>
              </a:solidFill>
              <a:ln w="6055" cap="flat">
                <a:noFill/>
                <a:prstDash val="solid"/>
                <a:miter/>
              </a:ln>
            </p:spPr>
            <p:txBody>
              <a:bodyPr wrap="square" lIns="91440" tIns="45720" rIns="91440" bIns="45720" rtlCol="0" anchor="ctr">
                <a:noAutofit/>
              </a:bodyPr>
              <a:lstStyle/>
              <a:p>
                <a:pPr algn="ctr">
                  <a:lnSpc>
                    <a:spcPct val="130000"/>
                  </a:lnSpc>
                </a:pPr>
                <a:endParaRPr kumimoji="1" lang="en-GB" sz="1000">
                  <a:solidFill>
                    <a:schemeClr val="tx1"/>
                  </a:solidFill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2A34DA1-DC48-C4B0-3BA1-EC1892A0A60B}"/>
                  </a:ext>
                </a:extLst>
              </p:cNvPr>
              <p:cNvSpPr txBox="1"/>
              <p:nvPr/>
            </p:nvSpPr>
            <p:spPr>
              <a:xfrm>
                <a:off x="4558906" y="4934178"/>
                <a:ext cx="2657464" cy="394210"/>
              </a:xfrm>
              <a:prstGeom prst="rect">
                <a:avLst/>
              </a:prstGeom>
              <a:noFill/>
            </p:spPr>
            <p:txBody>
              <a:bodyPr wrap="none" rtlCol="0" anchor="b">
                <a:normAutofit/>
              </a:bodyPr>
              <a:lstStyle/>
              <a:p>
                <a:pPr algn="ctr">
                  <a:lnSpc>
                    <a:spcPct val="100000"/>
                  </a:lnSpc>
                </a:pPr>
                <a:r>
                  <a:rPr lang="zh-CN" altLang="en-US" sz="1600" b="1" dirty="0"/>
                  <a:t>预测与应对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C481B80-966E-761C-A927-D26FF98BE853}"/>
                  </a:ext>
                </a:extLst>
              </p:cNvPr>
              <p:cNvSpPr txBox="1"/>
              <p:nvPr/>
            </p:nvSpPr>
            <p:spPr>
              <a:xfrm>
                <a:off x="4789088" y="5389843"/>
                <a:ext cx="2197100" cy="294824"/>
              </a:xfrm>
              <a:prstGeom prst="rect">
                <a:avLst/>
              </a:prstGeom>
              <a:ln>
                <a:noFill/>
              </a:ln>
            </p:spPr>
            <p:txBody>
              <a:bodyPr wrap="square" lIns="91440" tIns="45720" rIns="91440" bIns="45720" anchor="t">
                <a:spAutoFit/>
              </a:bodyPr>
              <a:lstStyle>
                <a:defPPr>
                  <a:defRPr lang="zh-CN"/>
                </a:defPPr>
                <a:lvl1pPr algn="ctr">
                  <a:lnSpc>
                    <a:spcPct val="150000"/>
                  </a:lnSpc>
                  <a:defRPr sz="1000">
                    <a:solidFill>
                      <a:schemeClr val="tx1">
                        <a:lumMod val="85000"/>
                        <a:lumOff val="15000"/>
                      </a:schemeClr>
                    </a:solidFill>
                  </a:defRPr>
                </a:lvl1pPr>
              </a:lstStyle>
              <a:p>
                <a:pPr>
                  <a:lnSpc>
                    <a:spcPct val="120000"/>
                  </a:lnSpc>
                </a:pPr>
                <a:r>
                  <a:rPr kumimoji="1" lang="zh-CN" altLang="en-US" sz="1200" dirty="0">
                    <a:solidFill>
                      <a:schemeClr val="tx1"/>
                    </a:solidFill>
                  </a:rPr>
                  <a:t>提前准备，避免尴尬</a:t>
                </a:r>
                <a:endParaRPr lang="en-US" altLang="zh-CN" sz="1000" dirty="0"/>
              </a:p>
            </p:txBody>
          </p: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968208C2-50F9-86F8-C48C-B7AADEED07DF}"/>
                  </a:ext>
                </a:extLst>
              </p:cNvPr>
              <p:cNvGrpSpPr/>
              <p:nvPr/>
            </p:nvGrpSpPr>
            <p:grpSpPr>
              <a:xfrm>
                <a:off x="5586107" y="4110357"/>
                <a:ext cx="571723" cy="571720"/>
                <a:chOff x="2631615" y="4670247"/>
                <a:chExt cx="444222" cy="444220"/>
              </a:xfrm>
            </p:grpSpPr>
            <p:sp>
              <p:nvSpPr>
                <p:cNvPr id="12" name="Oval 11">
                  <a:extLst>
                    <a:ext uri="{FF2B5EF4-FFF2-40B4-BE49-F238E27FC236}">
                      <a16:creationId xmlns:a16="http://schemas.microsoft.com/office/drawing/2014/main" id="{55C9DFAF-8F45-D6E4-A0AA-90BC762BAF75}"/>
                    </a:ext>
                  </a:extLst>
                </p:cNvPr>
                <p:cNvSpPr/>
                <p:nvPr/>
              </p:nvSpPr>
              <p:spPr>
                <a:xfrm>
                  <a:off x="2631615" y="4670247"/>
                  <a:ext cx="444222" cy="444220"/>
                </a:xfrm>
                <a:prstGeom prst="ellipse">
                  <a:avLst/>
                </a:prstGeom>
                <a:solidFill>
                  <a:schemeClr val="tx2"/>
                </a:solidFill>
                <a:ln w="12700" cap="rnd">
                  <a:noFill/>
                  <a:prstDash val="solid"/>
                  <a:round/>
                  <a:headEnd/>
                  <a:tailEnd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rm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9pPr>
                </a:lstStyle>
                <a:p>
                  <a:pPr algn="ctr" defTabSz="914354"/>
                  <a:endParaRPr lang="zh-CN" altLang="en-US" sz="200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3" name="Freeform: Shape 12">
                  <a:extLst>
                    <a:ext uri="{FF2B5EF4-FFF2-40B4-BE49-F238E27FC236}">
                      <a16:creationId xmlns:a16="http://schemas.microsoft.com/office/drawing/2014/main" id="{79621D96-B3FA-BD55-9153-9BC26A33ED7D}"/>
                    </a:ext>
                  </a:extLst>
                </p:cNvPr>
                <p:cNvSpPr/>
                <p:nvPr/>
              </p:nvSpPr>
              <p:spPr bwMode="auto">
                <a:xfrm>
                  <a:off x="2750946" y="4806791"/>
                  <a:ext cx="205561" cy="171132"/>
                </a:xfrm>
                <a:custGeom>
                  <a:avLst/>
                  <a:gdLst>
                    <a:gd name="connsiteX0" fmla="*/ 483573 w 526297"/>
                    <a:gd name="connsiteY0" fmla="*/ 133971 h 438150"/>
                    <a:gd name="connsiteX1" fmla="*/ 527674 w 526297"/>
                    <a:gd name="connsiteY1" fmla="*/ 178072 h 438150"/>
                    <a:gd name="connsiteX2" fmla="*/ 527579 w 526297"/>
                    <a:gd name="connsiteY2" fmla="*/ 181501 h 438150"/>
                    <a:gd name="connsiteX3" fmla="*/ 514244 w 526297"/>
                    <a:gd name="connsiteY3" fmla="*/ 355237 h 438150"/>
                    <a:gd name="connsiteX4" fmla="*/ 485764 w 526297"/>
                    <a:gd name="connsiteY4" fmla="*/ 381621 h 438150"/>
                    <a:gd name="connsiteX5" fmla="*/ 454998 w 526297"/>
                    <a:gd name="connsiteY5" fmla="*/ 381621 h 438150"/>
                    <a:gd name="connsiteX6" fmla="*/ 454998 w 526297"/>
                    <a:gd name="connsiteY6" fmla="*/ 438771 h 438150"/>
                    <a:gd name="connsiteX7" fmla="*/ 435948 w 526297"/>
                    <a:gd name="connsiteY7" fmla="*/ 438771 h 438150"/>
                    <a:gd name="connsiteX8" fmla="*/ 435948 w 526297"/>
                    <a:gd name="connsiteY8" fmla="*/ 381621 h 438150"/>
                    <a:gd name="connsiteX9" fmla="*/ 93048 w 526297"/>
                    <a:gd name="connsiteY9" fmla="*/ 381621 h 438150"/>
                    <a:gd name="connsiteX10" fmla="*/ 93048 w 526297"/>
                    <a:gd name="connsiteY10" fmla="*/ 438771 h 438150"/>
                    <a:gd name="connsiteX11" fmla="*/ 73998 w 526297"/>
                    <a:gd name="connsiteY11" fmla="*/ 438771 h 438150"/>
                    <a:gd name="connsiteX12" fmla="*/ 73998 w 526297"/>
                    <a:gd name="connsiteY12" fmla="*/ 381621 h 438150"/>
                    <a:gd name="connsiteX13" fmla="*/ 43328 w 526297"/>
                    <a:gd name="connsiteY13" fmla="*/ 381621 h 438150"/>
                    <a:gd name="connsiteX14" fmla="*/ 14848 w 526297"/>
                    <a:gd name="connsiteY14" fmla="*/ 355237 h 438150"/>
                    <a:gd name="connsiteX15" fmla="*/ 1513 w 526297"/>
                    <a:gd name="connsiteY15" fmla="*/ 181501 h 438150"/>
                    <a:gd name="connsiteX16" fmla="*/ 42089 w 526297"/>
                    <a:gd name="connsiteY16" fmla="*/ 134162 h 438150"/>
                    <a:gd name="connsiteX17" fmla="*/ 45518 w 526297"/>
                    <a:gd name="connsiteY17" fmla="*/ 134066 h 438150"/>
                    <a:gd name="connsiteX18" fmla="*/ 101906 w 526297"/>
                    <a:gd name="connsiteY18" fmla="*/ 180834 h 438150"/>
                    <a:gd name="connsiteX19" fmla="*/ 121623 w 526297"/>
                    <a:gd name="connsiteY19" fmla="*/ 286371 h 438150"/>
                    <a:gd name="connsiteX20" fmla="*/ 407373 w 526297"/>
                    <a:gd name="connsiteY20" fmla="*/ 286371 h 438150"/>
                    <a:gd name="connsiteX21" fmla="*/ 427185 w 526297"/>
                    <a:gd name="connsiteY21" fmla="*/ 180739 h 438150"/>
                    <a:gd name="connsiteX22" fmla="*/ 483573 w 526297"/>
                    <a:gd name="connsiteY22" fmla="*/ 133971 h 438150"/>
                    <a:gd name="connsiteX23" fmla="*/ 416898 w 526297"/>
                    <a:gd name="connsiteY23" fmla="*/ 621 h 438150"/>
                    <a:gd name="connsiteX24" fmla="*/ 483573 w 526297"/>
                    <a:gd name="connsiteY24" fmla="*/ 67296 h 438150"/>
                    <a:gd name="connsiteX25" fmla="*/ 483573 w 526297"/>
                    <a:gd name="connsiteY25" fmla="*/ 115397 h 438150"/>
                    <a:gd name="connsiteX26" fmla="*/ 476429 w 526297"/>
                    <a:gd name="connsiteY26" fmla="*/ 114921 h 438150"/>
                    <a:gd name="connsiteX27" fmla="*/ 412040 w 526297"/>
                    <a:gd name="connsiteY27" fmla="*/ 166451 h 438150"/>
                    <a:gd name="connsiteX28" fmla="*/ 411564 w 526297"/>
                    <a:gd name="connsiteY28" fmla="*/ 168737 h 438150"/>
                    <a:gd name="connsiteX29" fmla="*/ 393086 w 526297"/>
                    <a:gd name="connsiteY29" fmla="*/ 267321 h 438150"/>
                    <a:gd name="connsiteX30" fmla="*/ 135911 w 526297"/>
                    <a:gd name="connsiteY30" fmla="*/ 267321 h 438150"/>
                    <a:gd name="connsiteX31" fmla="*/ 117432 w 526297"/>
                    <a:gd name="connsiteY31" fmla="*/ 168737 h 438150"/>
                    <a:gd name="connsiteX32" fmla="*/ 52567 w 526297"/>
                    <a:gd name="connsiteY32" fmla="*/ 114921 h 438150"/>
                    <a:gd name="connsiteX33" fmla="*/ 54948 w 526297"/>
                    <a:gd name="connsiteY33" fmla="*/ 67296 h 438150"/>
                    <a:gd name="connsiteX34" fmla="*/ 121623 w 526297"/>
                    <a:gd name="connsiteY34" fmla="*/ 621 h 438150"/>
                    <a:gd name="connsiteX35" fmla="*/ 416898 w 526297"/>
                    <a:gd name="connsiteY35" fmla="*/ 621 h 438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</a:cxnLst>
                  <a:rect l="l" t="t" r="r" b="b"/>
                  <a:pathLst>
                    <a:path w="526297" h="438150">
                      <a:moveTo>
                        <a:pt x="483573" y="133971"/>
                      </a:moveTo>
                      <a:cubicBezTo>
                        <a:pt x="507957" y="133971"/>
                        <a:pt x="527674" y="153688"/>
                        <a:pt x="527674" y="178072"/>
                      </a:cubicBezTo>
                      <a:cubicBezTo>
                        <a:pt x="527674" y="179215"/>
                        <a:pt x="527674" y="180358"/>
                        <a:pt x="527579" y="181501"/>
                      </a:cubicBezTo>
                      <a:lnTo>
                        <a:pt x="514244" y="355237"/>
                      </a:lnTo>
                      <a:cubicBezTo>
                        <a:pt x="513101" y="370096"/>
                        <a:pt x="500718" y="381621"/>
                        <a:pt x="485764" y="381621"/>
                      </a:cubicBezTo>
                      <a:lnTo>
                        <a:pt x="454998" y="381621"/>
                      </a:lnTo>
                      <a:lnTo>
                        <a:pt x="454998" y="438771"/>
                      </a:lnTo>
                      <a:lnTo>
                        <a:pt x="435948" y="438771"/>
                      </a:lnTo>
                      <a:lnTo>
                        <a:pt x="435948" y="381621"/>
                      </a:lnTo>
                      <a:lnTo>
                        <a:pt x="93048" y="381621"/>
                      </a:lnTo>
                      <a:lnTo>
                        <a:pt x="93048" y="438771"/>
                      </a:lnTo>
                      <a:lnTo>
                        <a:pt x="73998" y="438771"/>
                      </a:lnTo>
                      <a:lnTo>
                        <a:pt x="73998" y="381621"/>
                      </a:lnTo>
                      <a:lnTo>
                        <a:pt x="43328" y="381621"/>
                      </a:lnTo>
                      <a:cubicBezTo>
                        <a:pt x="28373" y="381621"/>
                        <a:pt x="15991" y="370096"/>
                        <a:pt x="14848" y="355237"/>
                      </a:cubicBezTo>
                      <a:lnTo>
                        <a:pt x="1513" y="181501"/>
                      </a:lnTo>
                      <a:cubicBezTo>
                        <a:pt x="-392" y="157212"/>
                        <a:pt x="17801" y="135971"/>
                        <a:pt x="42089" y="134162"/>
                      </a:cubicBezTo>
                      <a:cubicBezTo>
                        <a:pt x="43232" y="134066"/>
                        <a:pt x="44375" y="134066"/>
                        <a:pt x="45518" y="134066"/>
                      </a:cubicBezTo>
                      <a:cubicBezTo>
                        <a:pt x="73141" y="134066"/>
                        <a:pt x="96858" y="153688"/>
                        <a:pt x="101906" y="180834"/>
                      </a:cubicBezTo>
                      <a:lnTo>
                        <a:pt x="121623" y="286371"/>
                      </a:lnTo>
                      <a:lnTo>
                        <a:pt x="407373" y="286371"/>
                      </a:lnTo>
                      <a:lnTo>
                        <a:pt x="427185" y="180739"/>
                      </a:lnTo>
                      <a:cubicBezTo>
                        <a:pt x="432233" y="153592"/>
                        <a:pt x="455951" y="133971"/>
                        <a:pt x="483573" y="133971"/>
                      </a:cubicBezTo>
                      <a:close/>
                      <a:moveTo>
                        <a:pt x="416898" y="621"/>
                      </a:moveTo>
                      <a:cubicBezTo>
                        <a:pt x="453760" y="621"/>
                        <a:pt x="483573" y="30434"/>
                        <a:pt x="483573" y="67296"/>
                      </a:cubicBezTo>
                      <a:lnTo>
                        <a:pt x="483573" y="115397"/>
                      </a:lnTo>
                      <a:cubicBezTo>
                        <a:pt x="481192" y="115112"/>
                        <a:pt x="478811" y="114921"/>
                        <a:pt x="476429" y="114921"/>
                      </a:cubicBezTo>
                      <a:cubicBezTo>
                        <a:pt x="445473" y="114921"/>
                        <a:pt x="418803" y="136448"/>
                        <a:pt x="412040" y="166451"/>
                      </a:cubicBezTo>
                      <a:lnTo>
                        <a:pt x="411564" y="168737"/>
                      </a:lnTo>
                      <a:lnTo>
                        <a:pt x="393086" y="267321"/>
                      </a:lnTo>
                      <a:lnTo>
                        <a:pt x="135911" y="267321"/>
                      </a:lnTo>
                      <a:lnTo>
                        <a:pt x="117432" y="168737"/>
                      </a:lnTo>
                      <a:cubicBezTo>
                        <a:pt x="111622" y="137495"/>
                        <a:pt x="84285" y="114921"/>
                        <a:pt x="52567" y="114921"/>
                      </a:cubicBezTo>
                      <a:lnTo>
                        <a:pt x="54948" y="67296"/>
                      </a:lnTo>
                      <a:cubicBezTo>
                        <a:pt x="54948" y="30434"/>
                        <a:pt x="84761" y="621"/>
                        <a:pt x="121623" y="621"/>
                      </a:cubicBezTo>
                      <a:lnTo>
                        <a:pt x="416898" y="62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endParaRPr lang="zh-CN" altLang="en-US"/>
                </a:p>
              </p:txBody>
            </p:sp>
          </p:grp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263F2A79-D294-1131-0ECB-A2DF1875B19F}"/>
                </a:ext>
              </a:extLst>
            </p:cNvPr>
            <p:cNvGrpSpPr/>
            <p:nvPr/>
          </p:nvGrpSpPr>
          <p:grpSpPr>
            <a:xfrm>
              <a:off x="8379623" y="3399990"/>
              <a:ext cx="3139277" cy="2225783"/>
              <a:chOff x="8379623" y="3796482"/>
              <a:chExt cx="3139277" cy="2225783"/>
            </a:xfrm>
          </p:grpSpPr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7BDA7B63-D50D-4A9A-6E5C-36DBB2E2C797}"/>
                  </a:ext>
                </a:extLst>
              </p:cNvPr>
              <p:cNvSpPr/>
              <p:nvPr/>
            </p:nvSpPr>
            <p:spPr>
              <a:xfrm>
                <a:off x="8379623" y="3796482"/>
                <a:ext cx="3139277" cy="2225783"/>
              </a:xfrm>
              <a:prstGeom prst="roundRect">
                <a:avLst>
                  <a:gd name="adj" fmla="val 4800"/>
                </a:avLst>
              </a:prstGeom>
              <a:solidFill>
                <a:schemeClr val="tx2">
                  <a:alpha val="15000"/>
                </a:schemeClr>
              </a:solidFill>
              <a:ln w="6055" cap="flat">
                <a:noFill/>
                <a:prstDash val="solid"/>
                <a:miter/>
              </a:ln>
            </p:spPr>
            <p:txBody>
              <a:bodyPr wrap="square" lIns="91440" tIns="45720" rIns="91440" bIns="45720" rtlCol="0" anchor="ctr">
                <a:noAutofit/>
              </a:bodyPr>
              <a:lstStyle/>
              <a:p>
                <a:pPr algn="ctr">
                  <a:lnSpc>
                    <a:spcPct val="130000"/>
                  </a:lnSpc>
                </a:pPr>
                <a:endParaRPr kumimoji="1" lang="en-GB" sz="1000">
                  <a:solidFill>
                    <a:schemeClr val="tx1"/>
                  </a:solidFill>
                </a:endParaRP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9E97D28-78E2-EF77-3979-F4F9263A4B93}"/>
                  </a:ext>
                </a:extLst>
              </p:cNvPr>
              <p:cNvSpPr txBox="1"/>
              <p:nvPr/>
            </p:nvSpPr>
            <p:spPr>
              <a:xfrm>
                <a:off x="8620529" y="4934178"/>
                <a:ext cx="2657464" cy="394210"/>
              </a:xfrm>
              <a:prstGeom prst="rect">
                <a:avLst/>
              </a:prstGeom>
              <a:noFill/>
            </p:spPr>
            <p:txBody>
              <a:bodyPr wrap="none" rtlCol="0" anchor="b">
                <a:normAutofit/>
              </a:bodyPr>
              <a:lstStyle/>
              <a:p>
                <a:pPr algn="ctr">
                  <a:lnSpc>
                    <a:spcPct val="100000"/>
                  </a:lnSpc>
                </a:pPr>
                <a:r>
                  <a:rPr lang="zh-CN" altLang="en-US" sz="1600" b="1" dirty="0"/>
                  <a:t>应对突发问题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9401BE7-6111-6CDC-272A-5B5F118573CD}"/>
                  </a:ext>
                </a:extLst>
              </p:cNvPr>
              <p:cNvSpPr txBox="1"/>
              <p:nvPr/>
            </p:nvSpPr>
            <p:spPr>
              <a:xfrm>
                <a:off x="8751551" y="5389843"/>
                <a:ext cx="2395420" cy="294824"/>
              </a:xfrm>
              <a:prstGeom prst="rect">
                <a:avLst/>
              </a:prstGeom>
              <a:ln>
                <a:noFill/>
              </a:ln>
            </p:spPr>
            <p:txBody>
              <a:bodyPr wrap="square" lIns="91440" tIns="45720" rIns="91440" bIns="45720" anchor="t">
                <a:spAutoFit/>
              </a:bodyPr>
              <a:lstStyle>
                <a:defPPr>
                  <a:defRPr lang="zh-CN"/>
                </a:defPPr>
                <a:lvl1pPr algn="ctr">
                  <a:lnSpc>
                    <a:spcPct val="150000"/>
                  </a:lnSpc>
                  <a:defRPr sz="1000">
                    <a:solidFill>
                      <a:schemeClr val="tx1">
                        <a:lumMod val="85000"/>
                        <a:lumOff val="15000"/>
                      </a:schemeClr>
                    </a:solidFill>
                  </a:defRPr>
                </a:lvl1pPr>
              </a:lstStyle>
              <a:p>
                <a:pPr>
                  <a:lnSpc>
                    <a:spcPct val="120000"/>
                  </a:lnSpc>
                </a:pPr>
                <a:r>
                  <a:rPr kumimoji="1" lang="zh-CN" altLang="en-US" sz="1200" dirty="0">
                    <a:solidFill>
                      <a:schemeClr val="tx1"/>
                    </a:solidFill>
                  </a:rPr>
                  <a:t>应对意外情况的技巧</a:t>
                </a:r>
                <a:endParaRPr lang="en-US" altLang="zh-CN" sz="1000" dirty="0"/>
              </a:p>
            </p:txBody>
          </p: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5548AE89-879F-2613-DBA9-FAA09C556B4B}"/>
                  </a:ext>
                </a:extLst>
              </p:cNvPr>
              <p:cNvGrpSpPr/>
              <p:nvPr/>
            </p:nvGrpSpPr>
            <p:grpSpPr>
              <a:xfrm>
                <a:off x="9647730" y="4110357"/>
                <a:ext cx="571723" cy="571720"/>
                <a:chOff x="2631615" y="4670247"/>
                <a:chExt cx="444222" cy="444220"/>
              </a:xfrm>
            </p:grpSpPr>
            <p:sp>
              <p:nvSpPr>
                <p:cNvPr id="18" name="Oval 17">
                  <a:extLst>
                    <a:ext uri="{FF2B5EF4-FFF2-40B4-BE49-F238E27FC236}">
                      <a16:creationId xmlns:a16="http://schemas.microsoft.com/office/drawing/2014/main" id="{209E0434-1654-BF44-263F-59B53FC40F66}"/>
                    </a:ext>
                  </a:extLst>
                </p:cNvPr>
                <p:cNvSpPr/>
                <p:nvPr/>
              </p:nvSpPr>
              <p:spPr>
                <a:xfrm>
                  <a:off x="2631615" y="4670247"/>
                  <a:ext cx="444222" cy="444220"/>
                </a:xfrm>
                <a:prstGeom prst="ellipse">
                  <a:avLst/>
                </a:prstGeom>
                <a:solidFill>
                  <a:schemeClr val="accent1"/>
                </a:solidFill>
                <a:ln w="12700" cap="rnd">
                  <a:noFill/>
                  <a:prstDash val="solid"/>
                  <a:round/>
                  <a:headEnd/>
                  <a:tailEnd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rm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9pPr>
                </a:lstStyle>
                <a:p>
                  <a:pPr algn="ctr" defTabSz="914354"/>
                  <a:endParaRPr lang="zh-CN" altLang="en-US" sz="200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9" name="Freeform: Shape 18">
                  <a:extLst>
                    <a:ext uri="{FF2B5EF4-FFF2-40B4-BE49-F238E27FC236}">
                      <a16:creationId xmlns:a16="http://schemas.microsoft.com/office/drawing/2014/main" id="{8F455834-04AC-D153-3A15-1D178453ED01}"/>
                    </a:ext>
                  </a:extLst>
                </p:cNvPr>
                <p:cNvSpPr/>
                <p:nvPr/>
              </p:nvSpPr>
              <p:spPr bwMode="auto">
                <a:xfrm>
                  <a:off x="2750946" y="4806791"/>
                  <a:ext cx="205561" cy="171132"/>
                </a:xfrm>
                <a:custGeom>
                  <a:avLst/>
                  <a:gdLst>
                    <a:gd name="connsiteX0" fmla="*/ 483573 w 526297"/>
                    <a:gd name="connsiteY0" fmla="*/ 133971 h 438150"/>
                    <a:gd name="connsiteX1" fmla="*/ 527674 w 526297"/>
                    <a:gd name="connsiteY1" fmla="*/ 178072 h 438150"/>
                    <a:gd name="connsiteX2" fmla="*/ 527579 w 526297"/>
                    <a:gd name="connsiteY2" fmla="*/ 181501 h 438150"/>
                    <a:gd name="connsiteX3" fmla="*/ 514244 w 526297"/>
                    <a:gd name="connsiteY3" fmla="*/ 355237 h 438150"/>
                    <a:gd name="connsiteX4" fmla="*/ 485764 w 526297"/>
                    <a:gd name="connsiteY4" fmla="*/ 381621 h 438150"/>
                    <a:gd name="connsiteX5" fmla="*/ 454998 w 526297"/>
                    <a:gd name="connsiteY5" fmla="*/ 381621 h 438150"/>
                    <a:gd name="connsiteX6" fmla="*/ 454998 w 526297"/>
                    <a:gd name="connsiteY6" fmla="*/ 438771 h 438150"/>
                    <a:gd name="connsiteX7" fmla="*/ 435948 w 526297"/>
                    <a:gd name="connsiteY7" fmla="*/ 438771 h 438150"/>
                    <a:gd name="connsiteX8" fmla="*/ 435948 w 526297"/>
                    <a:gd name="connsiteY8" fmla="*/ 381621 h 438150"/>
                    <a:gd name="connsiteX9" fmla="*/ 93048 w 526297"/>
                    <a:gd name="connsiteY9" fmla="*/ 381621 h 438150"/>
                    <a:gd name="connsiteX10" fmla="*/ 93048 w 526297"/>
                    <a:gd name="connsiteY10" fmla="*/ 438771 h 438150"/>
                    <a:gd name="connsiteX11" fmla="*/ 73998 w 526297"/>
                    <a:gd name="connsiteY11" fmla="*/ 438771 h 438150"/>
                    <a:gd name="connsiteX12" fmla="*/ 73998 w 526297"/>
                    <a:gd name="connsiteY12" fmla="*/ 381621 h 438150"/>
                    <a:gd name="connsiteX13" fmla="*/ 43328 w 526297"/>
                    <a:gd name="connsiteY13" fmla="*/ 381621 h 438150"/>
                    <a:gd name="connsiteX14" fmla="*/ 14848 w 526297"/>
                    <a:gd name="connsiteY14" fmla="*/ 355237 h 438150"/>
                    <a:gd name="connsiteX15" fmla="*/ 1513 w 526297"/>
                    <a:gd name="connsiteY15" fmla="*/ 181501 h 438150"/>
                    <a:gd name="connsiteX16" fmla="*/ 42089 w 526297"/>
                    <a:gd name="connsiteY16" fmla="*/ 134162 h 438150"/>
                    <a:gd name="connsiteX17" fmla="*/ 45518 w 526297"/>
                    <a:gd name="connsiteY17" fmla="*/ 134066 h 438150"/>
                    <a:gd name="connsiteX18" fmla="*/ 101906 w 526297"/>
                    <a:gd name="connsiteY18" fmla="*/ 180834 h 438150"/>
                    <a:gd name="connsiteX19" fmla="*/ 121623 w 526297"/>
                    <a:gd name="connsiteY19" fmla="*/ 286371 h 438150"/>
                    <a:gd name="connsiteX20" fmla="*/ 407373 w 526297"/>
                    <a:gd name="connsiteY20" fmla="*/ 286371 h 438150"/>
                    <a:gd name="connsiteX21" fmla="*/ 427185 w 526297"/>
                    <a:gd name="connsiteY21" fmla="*/ 180739 h 438150"/>
                    <a:gd name="connsiteX22" fmla="*/ 483573 w 526297"/>
                    <a:gd name="connsiteY22" fmla="*/ 133971 h 438150"/>
                    <a:gd name="connsiteX23" fmla="*/ 416898 w 526297"/>
                    <a:gd name="connsiteY23" fmla="*/ 621 h 438150"/>
                    <a:gd name="connsiteX24" fmla="*/ 483573 w 526297"/>
                    <a:gd name="connsiteY24" fmla="*/ 67296 h 438150"/>
                    <a:gd name="connsiteX25" fmla="*/ 483573 w 526297"/>
                    <a:gd name="connsiteY25" fmla="*/ 115397 h 438150"/>
                    <a:gd name="connsiteX26" fmla="*/ 476429 w 526297"/>
                    <a:gd name="connsiteY26" fmla="*/ 114921 h 438150"/>
                    <a:gd name="connsiteX27" fmla="*/ 412040 w 526297"/>
                    <a:gd name="connsiteY27" fmla="*/ 166451 h 438150"/>
                    <a:gd name="connsiteX28" fmla="*/ 411564 w 526297"/>
                    <a:gd name="connsiteY28" fmla="*/ 168737 h 438150"/>
                    <a:gd name="connsiteX29" fmla="*/ 393086 w 526297"/>
                    <a:gd name="connsiteY29" fmla="*/ 267321 h 438150"/>
                    <a:gd name="connsiteX30" fmla="*/ 135911 w 526297"/>
                    <a:gd name="connsiteY30" fmla="*/ 267321 h 438150"/>
                    <a:gd name="connsiteX31" fmla="*/ 117432 w 526297"/>
                    <a:gd name="connsiteY31" fmla="*/ 168737 h 438150"/>
                    <a:gd name="connsiteX32" fmla="*/ 52567 w 526297"/>
                    <a:gd name="connsiteY32" fmla="*/ 114921 h 438150"/>
                    <a:gd name="connsiteX33" fmla="*/ 54948 w 526297"/>
                    <a:gd name="connsiteY33" fmla="*/ 67296 h 438150"/>
                    <a:gd name="connsiteX34" fmla="*/ 121623 w 526297"/>
                    <a:gd name="connsiteY34" fmla="*/ 621 h 438150"/>
                    <a:gd name="connsiteX35" fmla="*/ 416898 w 526297"/>
                    <a:gd name="connsiteY35" fmla="*/ 621 h 438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</a:cxnLst>
                  <a:rect l="l" t="t" r="r" b="b"/>
                  <a:pathLst>
                    <a:path w="526297" h="438150">
                      <a:moveTo>
                        <a:pt x="483573" y="133971"/>
                      </a:moveTo>
                      <a:cubicBezTo>
                        <a:pt x="507957" y="133971"/>
                        <a:pt x="527674" y="153688"/>
                        <a:pt x="527674" y="178072"/>
                      </a:cubicBezTo>
                      <a:cubicBezTo>
                        <a:pt x="527674" y="179215"/>
                        <a:pt x="527674" y="180358"/>
                        <a:pt x="527579" y="181501"/>
                      </a:cubicBezTo>
                      <a:lnTo>
                        <a:pt x="514244" y="355237"/>
                      </a:lnTo>
                      <a:cubicBezTo>
                        <a:pt x="513101" y="370096"/>
                        <a:pt x="500718" y="381621"/>
                        <a:pt x="485764" y="381621"/>
                      </a:cubicBezTo>
                      <a:lnTo>
                        <a:pt x="454998" y="381621"/>
                      </a:lnTo>
                      <a:lnTo>
                        <a:pt x="454998" y="438771"/>
                      </a:lnTo>
                      <a:lnTo>
                        <a:pt x="435948" y="438771"/>
                      </a:lnTo>
                      <a:lnTo>
                        <a:pt x="435948" y="381621"/>
                      </a:lnTo>
                      <a:lnTo>
                        <a:pt x="93048" y="381621"/>
                      </a:lnTo>
                      <a:lnTo>
                        <a:pt x="93048" y="438771"/>
                      </a:lnTo>
                      <a:lnTo>
                        <a:pt x="73998" y="438771"/>
                      </a:lnTo>
                      <a:lnTo>
                        <a:pt x="73998" y="381621"/>
                      </a:lnTo>
                      <a:lnTo>
                        <a:pt x="43328" y="381621"/>
                      </a:lnTo>
                      <a:cubicBezTo>
                        <a:pt x="28373" y="381621"/>
                        <a:pt x="15991" y="370096"/>
                        <a:pt x="14848" y="355237"/>
                      </a:cubicBezTo>
                      <a:lnTo>
                        <a:pt x="1513" y="181501"/>
                      </a:lnTo>
                      <a:cubicBezTo>
                        <a:pt x="-392" y="157212"/>
                        <a:pt x="17801" y="135971"/>
                        <a:pt x="42089" y="134162"/>
                      </a:cubicBezTo>
                      <a:cubicBezTo>
                        <a:pt x="43232" y="134066"/>
                        <a:pt x="44375" y="134066"/>
                        <a:pt x="45518" y="134066"/>
                      </a:cubicBezTo>
                      <a:cubicBezTo>
                        <a:pt x="73141" y="134066"/>
                        <a:pt x="96858" y="153688"/>
                        <a:pt x="101906" y="180834"/>
                      </a:cubicBezTo>
                      <a:lnTo>
                        <a:pt x="121623" y="286371"/>
                      </a:lnTo>
                      <a:lnTo>
                        <a:pt x="407373" y="286371"/>
                      </a:lnTo>
                      <a:lnTo>
                        <a:pt x="427185" y="180739"/>
                      </a:lnTo>
                      <a:cubicBezTo>
                        <a:pt x="432233" y="153592"/>
                        <a:pt x="455951" y="133971"/>
                        <a:pt x="483573" y="133971"/>
                      </a:cubicBezTo>
                      <a:close/>
                      <a:moveTo>
                        <a:pt x="416898" y="621"/>
                      </a:moveTo>
                      <a:cubicBezTo>
                        <a:pt x="453760" y="621"/>
                        <a:pt x="483573" y="30434"/>
                        <a:pt x="483573" y="67296"/>
                      </a:cubicBezTo>
                      <a:lnTo>
                        <a:pt x="483573" y="115397"/>
                      </a:lnTo>
                      <a:cubicBezTo>
                        <a:pt x="481192" y="115112"/>
                        <a:pt x="478811" y="114921"/>
                        <a:pt x="476429" y="114921"/>
                      </a:cubicBezTo>
                      <a:cubicBezTo>
                        <a:pt x="445473" y="114921"/>
                        <a:pt x="418803" y="136448"/>
                        <a:pt x="412040" y="166451"/>
                      </a:cubicBezTo>
                      <a:lnTo>
                        <a:pt x="411564" y="168737"/>
                      </a:lnTo>
                      <a:lnTo>
                        <a:pt x="393086" y="267321"/>
                      </a:lnTo>
                      <a:lnTo>
                        <a:pt x="135911" y="267321"/>
                      </a:lnTo>
                      <a:lnTo>
                        <a:pt x="117432" y="168737"/>
                      </a:lnTo>
                      <a:cubicBezTo>
                        <a:pt x="111622" y="137495"/>
                        <a:pt x="84285" y="114921"/>
                        <a:pt x="52567" y="114921"/>
                      </a:cubicBezTo>
                      <a:lnTo>
                        <a:pt x="54948" y="67296"/>
                      </a:lnTo>
                      <a:cubicBezTo>
                        <a:pt x="54948" y="30434"/>
                        <a:pt x="84761" y="621"/>
                        <a:pt x="121623" y="621"/>
                      </a:cubicBezTo>
                      <a:lnTo>
                        <a:pt x="416898" y="62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endParaRPr lang="zh-CN" altLang="en-US"/>
                </a:p>
              </p:txBody>
            </p:sp>
          </p:grpSp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0C4A4879-0292-E703-6E01-D7E65F67DF5F}"/>
                </a:ext>
              </a:extLst>
            </p:cNvPr>
            <p:cNvSpPr/>
            <p:nvPr/>
          </p:nvSpPr>
          <p:spPr>
            <a:xfrm>
              <a:off x="660400" y="885439"/>
              <a:ext cx="10858500" cy="834825"/>
            </a:xfrm>
            <a:prstGeom prst="rect">
              <a:avLst/>
            </a:prstGeom>
          </p:spPr>
          <p:txBody>
            <a:bodyPr wrap="square" anchor="b" anchorCtr="0">
              <a:noAutofit/>
            </a:bodyPr>
            <a:lstStyle/>
            <a:p>
              <a:pPr algn="ctr">
                <a:lnSpc>
                  <a:spcPct val="100000"/>
                </a:lnSpc>
                <a:buSzPct val="25000"/>
              </a:pPr>
              <a:r>
                <a:rPr lang="zh-CN" altLang="en-US" sz="2400" b="1" dirty="0">
                  <a:solidFill>
                    <a:schemeClr val="tx1"/>
                  </a:solidFill>
                </a:rPr>
                <a:t>答辩问题与解决分享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4658FF3-0963-6E9E-21F7-A51C09F9969D}"/>
                </a:ext>
              </a:extLst>
            </p:cNvPr>
            <p:cNvSpPr txBox="1"/>
            <p:nvPr/>
          </p:nvSpPr>
          <p:spPr>
            <a:xfrm>
              <a:off x="660400" y="1732964"/>
              <a:ext cx="10858500" cy="294824"/>
            </a:xfrm>
            <a:prstGeom prst="rect">
              <a:avLst/>
            </a:prstGeom>
            <a:noFill/>
          </p:spPr>
          <p:txBody>
            <a:bodyPr wrap="square" rtlCol="0" anchor="t" anchorCtr="0">
              <a:spAutoFit/>
            </a:bodyPr>
            <a:lstStyle>
              <a:defPPr>
                <a:defRPr lang="zh-CN"/>
              </a:defPPr>
              <a:lvl1pPr algn="ctr">
                <a:lnSpc>
                  <a:spcPct val="150000"/>
                </a:lnSpc>
                <a:defRPr sz="1200">
                  <a:solidFill>
                    <a:schemeClr val="bg1">
                      <a:lumMod val="50000"/>
                    </a:schemeClr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lang="zh-CN" altLang="en-US" sz="1200" dirty="0">
                  <a:solidFill>
                    <a:schemeClr val="tx1"/>
                  </a:solidFill>
                </a:rPr>
                <a:t>学习如何解决答辩过程中的问题</a:t>
              </a:r>
            </a:p>
          </p:txBody>
        </p:sp>
      </p:grpSp>
      <p:sp>
        <p:nvSpPr>
          <p:cNvPr id="27" name="Title 26"/>
          <p:cNvSpPr>
            <a:spLocks noGrp="1"/>
          </p:cNvSpPr>
          <p:nvPr>
            <p:ph type="title"/>
          </p:nvPr>
        </p:nvSpPr>
        <p:spPr/>
        <p:txBody>
          <a:bodyPr wrap="square">
            <a:normAutofit/>
          </a:bodyPr>
          <a:lstStyle/>
          <a:p>
            <a:pPr lvl="0"/>
            <a:r>
              <a:rPr lang="en-US" dirty="0"/>
              <a:t>答辩心得分享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336721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 wrap="square">
            <a:normAutofit/>
          </a:bodyPr>
          <a:lstStyle/>
          <a:p>
            <a:pPr lvl="0"/>
            <a:r>
              <a:rPr lang="en-US" dirty="0"/>
              <a:t>02.清晰表述问题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"/>
          </p:nvPr>
        </p:nvSpPr>
        <p:spPr/>
        <p:txBody>
          <a:bodyPr wrap="square">
            <a:normAutofit/>
          </a:bodyPr>
          <a:lstStyle/>
          <a:p>
            <a:pPr lvl="0"/>
            <a:r>
              <a:rPr lang="zh-CN" altLang="en-US" dirty="0"/>
              <a:t>研究问题的表述技巧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035238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IMAGE" val="New_Batches_0126_Outline/20240126/images_object_2001_3000/45651c91-9b1b-4c24-9707-286fc6374a91-1.source.default.zh-Hans.jpg"/>
  <p:tag name="OFFICEPLUS.THEME" val="New_Batches_0126_Outline/20240126/images_object_2001_3000/45651c91-9b1b-4c24-9707-286fc6374a91-1.source.default.zh-Hans-4.pptx"/>
  <p:tag name="OFFICEPLUS.OUTLINE" val="1032366"/>
  <p:tag name="OFFICEPLUS.OUTLINEEXTERNAL" val="ca2a9f9d-046b-fd92-edeb-1d6dca5205c7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AG" val="43779941-ebb9-4272-ab0a-451395e9a0c0"/>
  <p:tag name="OFFICEPLUS.OUTLINESECTION" val="7777214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EMPLATE" val="82a82ab2-8962-49af-b3f6-56711a23b3a3.pptx"/>
  <p:tag name="OFFICEPLUS.TAG" val="bd142c3d-b2ac-49d2-945d-a40ea7d68a02"/>
  <p:tag name="OFFICEPLUS.OUTLINECONTENT" val="27714074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EMPLATE" val="c165c20b-37c3-408c-95d0-c58301f8e363.pptx"/>
  <p:tag name="OFFICEPLUS.TAG" val="bd142c3d-b2ac-49d2-945d-a40ea7d68a02"/>
  <p:tag name="OFFICEPLUS.OUTLINECONTENT" val="27714075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EMPLATE" val="b98c83c1-f712-4e35-88c4-0410f8ac3bad.pptx"/>
  <p:tag name="OFFICEPLUS.TAG" val="bd142c3d-b2ac-49d2-945d-a40ea7d68a02"/>
  <p:tag name="OFFICEPLUS.OUTLINECONTENT" val="27714076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EMPLATE" val="537a6114-4cee-41e2-95b0-a1075394d118.pptx"/>
  <p:tag name="OFFICEPLUS.TAG" val="2beb2bf3-40ba-4876-8eff-8450af69fbd8"/>
  <p:tag name="OFFICEPLUS.OUTLINECONTENT" val="27714077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EMPLATE" val="a24042fc-61fe-4b97-ad72-03a3d7351cf8.pptx"/>
  <p:tag name="OFFICEPLUS.TAG" val="bd142c3d-b2ac-49d2-945d-a40ea7d68a02"/>
  <p:tag name="OFFICEPLUS.OUTLINECONTENT" val="27714078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AG" val="43779941-ebb9-4272-ab0a-451395e9a0c0"/>
  <p:tag name="OFFICEPLUS.OUTLINESECTION" val="7777215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EMPLATE" val="3b19ac70-54b7-4eea-9d76-1e30ea0a4446.pptx"/>
  <p:tag name="OFFICEPLUS.TAG" val="bd142c3d-b2ac-49d2-945d-a40ea7d68a02"/>
  <p:tag name="OFFICEPLUS.OUTLINECONTENT" val="27714079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EMPLATE" val="bf6e2c76-fc35-4673-ba17-c735fa7cf6de.pptx"/>
  <p:tag name="OFFICEPLUS.TAG" val="bd142c3d-b2ac-49d2-945d-a40ea7d68a02"/>
  <p:tag name="OFFICEPLUS.OUTLINECONTENT" val="2771408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EMPLATE" val="38ca8e61-9fdf-41e5-b47e-79df876d705b.pptx"/>
  <p:tag name="OFFICEPLUS.TAG" val="bd142c3d-b2ac-49d2-945d-a40ea7d68a02"/>
  <p:tag name="OFFICEPLUS.OUTLINECONTENT" val="2771408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AG" val="03a12446-4040-4dad-8d54-bb681f108928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EMPLATE" val="3deca1b9-a748-4949-9a12-573477f840da.pptx"/>
  <p:tag name="OFFICEPLUS.TAG" val="bd142c3d-b2ac-49d2-945d-a40ea7d68a02"/>
  <p:tag name="OFFICEPLUS.OUTLINECONTENT" val="27714082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EMPLATE" val="c3675b12-159f-49b2-9d55-14cd2acd8b1d.pptx"/>
  <p:tag name="OFFICEPLUS.TAG" val="bd142c3d-b2ac-49d2-945d-a40ea7d68a02"/>
  <p:tag name="OFFICEPLUS.OUTLINECONTENT" val="27714083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AG" val="43779941-ebb9-4272-ab0a-451395e9a0c0"/>
  <p:tag name="OFFICEPLUS.OUTLINESECTION" val="7777217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EMPLATE" val="e8b29144-196b-4fe6-a44f-744575c83f24.pptx"/>
  <p:tag name="OFFICEPLUS.TAG" val="bd142c3d-b2ac-49d2-945d-a40ea7d68a02"/>
  <p:tag name="OFFICEPLUS.OUTLINECONTENT" val="27714086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EMPLATE" val="6a313919-54e3-4e85-9267-30c961d39f95.pptx"/>
  <p:tag name="OFFICEPLUS.TAG" val="bd142c3d-b2ac-49d2-945d-a40ea7d68a02"/>
  <p:tag name="OFFICEPLUS.OUTLINECONTENT" val="27714088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EMPLATE" val="29d9b4e2-6a19-45a5-8cab-866f416c6881.pptx"/>
  <p:tag name="OFFICEPLUS.TAG" val="bd142c3d-b2ac-49d2-945d-a40ea7d68a02"/>
  <p:tag name="OFFICEPLUS.OUTLINECONTENT" val="2771409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EMPLATE" val="9b32f738-915f-44b7-8a45-1d071770fc43.pptx"/>
  <p:tag name="OFFICEPLUS.TAG" val="bd142c3d-b2ac-49d2-945d-a40ea7d68a02"/>
  <p:tag name="OFFICEPLUS.OUTLINECONTENT" val="2771409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EMPLATE" val="11ec0530-91b3-4703-9ed7-2e025b1e6564.pptx"/>
  <p:tag name="OFFICEPLUS.TAG" val="bd142c3d-b2ac-49d2-945d-a40ea7d68a02"/>
  <p:tag name="OFFICEPLUS.OUTLINECONTENT" val="27714093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AG" val="43779941-ebb9-4272-ab0a-451395e9a0c0"/>
  <p:tag name="OFFICEPLUS.OUTLINESECTION" val="7777219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EMPLATE" val="7b1b4fec-cf3a-4b3b-886d-d40f3b7d0f11.pptx"/>
  <p:tag name="OFFICEPLUS.TAG" val="bd142c3d-b2ac-49d2-945d-a40ea7d68a02"/>
  <p:tag name="OFFICEPLUS.OUTLINECONTENT" val="2771409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AG" val="7bbc12ee-40ec-489f-ab8c-4fa55cf2bf59"/>
  <p:tag name="OFFICEPLUS.TEMPLATE" val="50f8c986-506f-4fc2-981e-f36d756f9737.pptx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EMPLATE" val="428df6cd-5d08-4933-b263-a4f0a93f830d.pptx"/>
  <p:tag name="OFFICEPLUS.TAG" val="bd142c3d-b2ac-49d2-945d-a40ea7d68a02"/>
  <p:tag name="OFFICEPLUS.OUTLINECONTENT" val="27714098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EMPLATE" val="2e20b962-3679-44a3-9bc2-6e86bb607099.pptx"/>
  <p:tag name="OFFICEPLUS.TAG" val="bd142c3d-b2ac-49d2-945d-a40ea7d68a02"/>
  <p:tag name="OFFICEPLUS.OUTLINECONTENT" val="2771410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EMPLATE" val="45169555-3ea5-4bd9-bd65-0645d065d0f2.pptx"/>
  <p:tag name="OFFICEPLUS.TAG" val="bd142c3d-b2ac-49d2-945d-a40ea7d68a02"/>
  <p:tag name="OFFICEPLUS.OUTLINECONTENT" val="27714102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EMPLATE" val="f4cd8b7b-469d-47dd-8110-d375bc941070.pptx"/>
  <p:tag name="OFFICEPLUS.TAG" val="bd142c3d-b2ac-49d2-945d-a40ea7d68a02"/>
  <p:tag name="OFFICEPLUS.OUTLINECONTENT" val="27714105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AG" val="e69c5ac3-dafd-4b9a-bbf1-d26a1016f81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AG" val="43779941-ebb9-4272-ab0a-451395e9a0c0"/>
  <p:tag name="OFFICEPLUS.OUTLINESECTION" val="777721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EMPLATE" val="dfed739c-9231-4e46-99c3-c889f0a61ec7.pptx"/>
  <p:tag name="OFFICEPLUS.TAG" val="bd142c3d-b2ac-49d2-945d-a40ea7d68a02"/>
  <p:tag name="OFFICEPLUS.OUTLINECONTENT" val="27714069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EMPLATE" val="74a9b5d2-fe11-4d2e-ba21-08346215ae42.pptx"/>
  <p:tag name="OFFICEPLUS.TAG" val="bd142c3d-b2ac-49d2-945d-a40ea7d68a02"/>
  <p:tag name="OFFICEPLUS.OUTLINECONTENT" val="2771407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EMPLATE" val="d68063f2-5e78-49c5-ad13-5706773ad4ac.pptx"/>
  <p:tag name="OFFICEPLUS.TAG" val="bd142c3d-b2ac-49d2-945d-a40ea7d68a02"/>
  <p:tag name="OFFICEPLUS.OUTLINECONTENT" val="2771407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EMPLATE" val="89f9ad50-0fe9-4e41-a133-fef7965e29c0.pptx"/>
  <p:tag name="OFFICEPLUS.TAG" val="bd142c3d-b2ac-49d2-945d-a40ea7d68a02"/>
  <p:tag name="OFFICEPLUS.OUTLINECONTENT" val="2771407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EMPLATE" val="2c03cbb0-56b9-4c88-9cb1-5b1ed3226466.pptx"/>
  <p:tag name="OFFICEPLUS.TAG" val="bd142c3d-b2ac-49d2-945d-a40ea7d68a02"/>
  <p:tag name="OFFICEPLUS.OUTLINECONTENT" val="27714073"/>
</p:tagLst>
</file>

<file path=ppt/theme/theme1.xml><?xml version="1.0" encoding="utf-8"?>
<a:theme xmlns:a="http://schemas.openxmlformats.org/drawingml/2006/main" name="Designed by OfficePLUS">
  <a:themeElements>
    <a:clrScheme name="OfficePLUS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744D2C"/>
      </a:accent1>
      <a:accent2>
        <a:srgbClr val="68E7F7"/>
      </a:accent2>
      <a:accent3>
        <a:srgbClr val="006899"/>
      </a:accent3>
      <a:accent4>
        <a:srgbClr val="2CB9DB"/>
      </a:accent4>
      <a:accent5>
        <a:srgbClr val="6C6C6C"/>
      </a:accent5>
      <a:accent6>
        <a:srgbClr val="8C8C8C"/>
      </a:accent6>
      <a:hlink>
        <a:srgbClr val="4472C4"/>
      </a:hlink>
      <a:folHlink>
        <a:srgbClr val="BFBFBF"/>
      </a:folHlink>
    </a:clrScheme>
    <a:fontScheme name="OfficePLUS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PLUS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PLUS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</TotalTime>
  <Words>1679</Words>
  <Application>Microsoft Office PowerPoint</Application>
  <PresentationFormat>宽屏</PresentationFormat>
  <Paragraphs>328</Paragraphs>
  <Slides>33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33</vt:i4>
      </vt:variant>
    </vt:vector>
  </HeadingPairs>
  <TitlesOfParts>
    <vt:vector size="36" baseType="lpstr">
      <vt:lpstr>等线</vt:lpstr>
      <vt:lpstr>Arial</vt:lpstr>
      <vt:lpstr>Designed by OfficePLUS</vt:lpstr>
      <vt:lpstr>答辩技巧全解析</vt:lpstr>
      <vt:lpstr>PowerPoint 演示文稿</vt:lpstr>
      <vt:lpstr>01.我的答辩之路</vt:lpstr>
      <vt:lpstr>首度答辩体验</vt:lpstr>
      <vt:lpstr>过程中挑战</vt:lpstr>
      <vt:lpstr>问题解决法</vt:lpstr>
      <vt:lpstr>经验总结谈</vt:lpstr>
      <vt:lpstr>答辩心得分享</vt:lpstr>
      <vt:lpstr>02.清晰表述问题</vt:lpstr>
      <vt:lpstr>探寻研究主题</vt:lpstr>
      <vt:lpstr>构建问题框架——逻辑清晰</vt:lpstr>
      <vt:lpstr>表述技巧练习</vt:lpstr>
      <vt:lpstr>关键点强调</vt:lpstr>
      <vt:lpstr>清晰表达实例</vt:lpstr>
      <vt:lpstr>03.处理突出问题</vt:lpstr>
      <vt:lpstr>预测可能问题——提前布局</vt:lpstr>
      <vt:lpstr>答辩问答准备——无所畏惧</vt:lpstr>
      <vt:lpstr>模拟答辩练习——真实演绎</vt:lpstr>
      <vt:lpstr>精准打击难题</vt:lpstr>
      <vt:lpstr>现场应变技巧</vt:lpstr>
      <vt:lpstr>04.答辩的重要性</vt:lpstr>
      <vt:lpstr>展示研究成果</vt:lpstr>
      <vt:lpstr>沟通交流艺术——语言魔力</vt:lpstr>
      <vt:lpstr>答辩意义解析</vt:lpstr>
      <vt:lpstr>成功答辩案例</vt:lpstr>
      <vt:lpstr>答辩的长远影响——影响深远</vt:lpstr>
      <vt:lpstr>05.答辩准备建议</vt:lpstr>
      <vt:lpstr>评委背景调研——深入了解</vt:lpstr>
      <vt:lpstr>常见问题汇总——集思广益</vt:lpstr>
      <vt:lpstr>答案准备要点</vt:lpstr>
      <vt:lpstr>模拟答辩策略</vt:lpstr>
      <vt:lpstr>如何自信展示</vt:lpstr>
      <vt:lpstr>Thank You</vt:lpstr>
    </vt:vector>
  </TitlesOfParts>
  <Company>OfficePLUS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OfficePLUS PowerPoint Template</dc:title>
  <dc:creator>OfficePLUS</dc:creator>
  <cp:lastModifiedBy>文杰 闫</cp:lastModifiedBy>
  <cp:revision>3</cp:revision>
  <dcterms:created xsi:type="dcterms:W3CDTF">2023-07-20T03:04:31Z</dcterms:created>
  <dcterms:modified xsi:type="dcterms:W3CDTF">2024-03-14T12:01:44Z</dcterms:modified>
</cp:coreProperties>
</file>